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2.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256" r:id="rId2"/>
    <p:sldId id="257" r:id="rId3"/>
    <p:sldId id="262" r:id="rId4"/>
    <p:sldId id="258" r:id="rId5"/>
    <p:sldId id="260" r:id="rId6"/>
    <p:sldId id="274" r:id="rId7"/>
    <p:sldId id="289" r:id="rId8"/>
    <p:sldId id="290" r:id="rId9"/>
    <p:sldId id="297" r:id="rId10"/>
    <p:sldId id="294" r:id="rId11"/>
    <p:sldId id="308" r:id="rId12"/>
    <p:sldId id="307" r:id="rId13"/>
    <p:sldId id="298" r:id="rId14"/>
    <p:sldId id="261" r:id="rId15"/>
    <p:sldId id="304" r:id="rId16"/>
    <p:sldId id="271" r:id="rId17"/>
    <p:sldId id="305" r:id="rId18"/>
    <p:sldId id="293" r:id="rId19"/>
    <p:sldId id="272" r:id="rId20"/>
    <p:sldId id="299" r:id="rId21"/>
    <p:sldId id="306" r:id="rId22"/>
    <p:sldId id="287" r:id="rId23"/>
    <p:sldId id="263" r:id="rId24"/>
    <p:sldId id="275" r:id="rId25"/>
    <p:sldId id="264" r:id="rId26"/>
    <p:sldId id="276" r:id="rId27"/>
    <p:sldId id="277" r:id="rId28"/>
    <p:sldId id="291" r:id="rId29"/>
    <p:sldId id="266" r:id="rId30"/>
    <p:sldId id="280" r:id="rId31"/>
    <p:sldId id="281" r:id="rId32"/>
    <p:sldId id="282" r:id="rId33"/>
    <p:sldId id="278" r:id="rId34"/>
    <p:sldId id="279" r:id="rId35"/>
    <p:sldId id="285" r:id="rId36"/>
    <p:sldId id="268" r:id="rId37"/>
    <p:sldId id="300" r:id="rId38"/>
    <p:sldId id="273" r:id="rId39"/>
    <p:sldId id="284" r:id="rId40"/>
    <p:sldId id="283" r:id="rId41"/>
    <p:sldId id="301" r:id="rId42"/>
    <p:sldId id="286" r:id="rId43"/>
    <p:sldId id="292" r:id="rId44"/>
    <p:sldId id="269" r:id="rId45"/>
    <p:sldId id="303" r:id="rId46"/>
    <p:sldId id="288" r:id="rId47"/>
    <p:sldId id="302" r:id="rId48"/>
    <p:sldId id="270" r:id="rId49"/>
    <p:sldId id="259" r:id="rId50"/>
    <p:sldId id="295" r:id="rId5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3D9D684-0A01-4BF3-A103-8165B5ABF850}">
          <p14:sldIdLst>
            <p14:sldId id="256"/>
            <p14:sldId id="257"/>
          </p14:sldIdLst>
        </p14:section>
        <p14:section name="introduction" id="{C12EE481-39FB-434A-B0D4-682B0B81472A}">
          <p14:sldIdLst>
            <p14:sldId id="262"/>
            <p14:sldId id="258"/>
            <p14:sldId id="260"/>
            <p14:sldId id="274"/>
            <p14:sldId id="289"/>
            <p14:sldId id="290"/>
            <p14:sldId id="297"/>
            <p14:sldId id="294"/>
          </p14:sldIdLst>
        </p14:section>
        <p14:section name="Related work" id="{F0E60DE1-9F15-4559-A6CF-17CDC5368D4D}">
          <p14:sldIdLst>
            <p14:sldId id="308"/>
            <p14:sldId id="307"/>
            <p14:sldId id="298"/>
            <p14:sldId id="261"/>
            <p14:sldId id="304"/>
            <p14:sldId id="271"/>
            <p14:sldId id="305"/>
            <p14:sldId id="293"/>
            <p14:sldId id="272"/>
            <p14:sldId id="299"/>
            <p14:sldId id="306"/>
          </p14:sldIdLst>
        </p14:section>
        <p14:section name="preliminary study" id="{086CDE17-5542-4F37-8430-397FC7748820}">
          <p14:sldIdLst>
            <p14:sldId id="287"/>
            <p14:sldId id="263"/>
            <p14:sldId id="275"/>
            <p14:sldId id="264"/>
            <p14:sldId id="276"/>
            <p14:sldId id="277"/>
          </p14:sldIdLst>
        </p14:section>
        <p14:section name="materials and method" id="{2ED57D18-A876-4223-9866-BFAC6813D888}">
          <p14:sldIdLst>
            <p14:sldId id="291"/>
            <p14:sldId id="266"/>
            <p14:sldId id="280"/>
            <p14:sldId id="281"/>
            <p14:sldId id="282"/>
            <p14:sldId id="278"/>
            <p14:sldId id="279"/>
            <p14:sldId id="285"/>
            <p14:sldId id="268"/>
            <p14:sldId id="300"/>
            <p14:sldId id="273"/>
            <p14:sldId id="284"/>
            <p14:sldId id="283"/>
          </p14:sldIdLst>
        </p14:section>
        <p14:section name="Result" id="{2DEB2F07-EB40-4FAA-B44D-8F4D2EC0A7E8}">
          <p14:sldIdLst>
            <p14:sldId id="301"/>
            <p14:sldId id="286"/>
            <p14:sldId id="292"/>
            <p14:sldId id="269"/>
          </p14:sldIdLst>
        </p14:section>
        <p14:section name="limitation and future work" id="{98BC4F19-AA08-4C79-8889-AD91676C9F11}">
          <p14:sldIdLst>
            <p14:sldId id="303"/>
            <p14:sldId id="288"/>
          </p14:sldIdLst>
        </p14:section>
        <p14:section name="conclusion" id="{9E6C54B6-84FC-46C4-B134-E51AD7C28B22}">
          <p14:sldIdLst>
            <p14:sldId id="302"/>
            <p14:sldId id="270"/>
          </p14:sldIdLst>
        </p14:section>
        <p14:section name="Ending scene" id="{16BC3D29-9CDE-4963-87F6-498BBB31C431}">
          <p14:sldIdLst>
            <p14:sldId id="259"/>
          </p14:sldIdLst>
        </p14:section>
        <p14:section name="misc; backup" id="{1C42A40D-97ED-4343-89B9-6A6084BE17B3}">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CH" initials="l" lastIdx="4" clrIdx="0">
    <p:extLst>
      <p:ext uri="{19B8F6BF-5375-455C-9EA6-DF929625EA0E}">
        <p15:presenceInfo xmlns:p15="http://schemas.microsoft.com/office/powerpoint/2012/main" userId="liang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9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7" autoAdjust="0"/>
    <p:restoredTop sz="77394" autoAdjust="0"/>
  </p:normalViewPr>
  <p:slideViewPr>
    <p:cSldViewPr snapToGrid="0">
      <p:cViewPr varScale="1">
        <p:scale>
          <a:sx n="79" d="100"/>
          <a:sy n="79" d="100"/>
        </p:scale>
        <p:origin x="690" y="54"/>
      </p:cViewPr>
      <p:guideLst/>
    </p:cSldViewPr>
  </p:slideViewPr>
  <p:outlineViewPr>
    <p:cViewPr>
      <p:scale>
        <a:sx n="33" d="100"/>
        <a:sy n="33" d="100"/>
      </p:scale>
      <p:origin x="0" y="-9060"/>
    </p:cViewPr>
  </p:outlineViewPr>
  <p:notesTextViewPr>
    <p:cViewPr>
      <p:scale>
        <a:sx n="1" d="1"/>
        <a:sy n="1" d="1"/>
      </p:scale>
      <p:origin x="0" y="0"/>
    </p:cViewPr>
  </p:notesTextViewPr>
  <p:sorterViewPr>
    <p:cViewPr>
      <p:scale>
        <a:sx n="100" d="100"/>
        <a:sy n="100" d="100"/>
      </p:scale>
      <p:origin x="0" y="-1656"/>
    </p:cViewPr>
  </p:sorterViewPr>
  <p:notesViewPr>
    <p:cSldViewPr snapToGrid="0">
      <p:cViewPr varScale="1">
        <p:scale>
          <a:sx n="77" d="100"/>
          <a:sy n="77" d="100"/>
        </p:scale>
        <p:origin x="2760"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5T13:17:34.133" idx="4">
    <p:pos x="3027" y="1018"/>
    <p:text>感覺上這邊的內容可以放到Related work的最後一頁, 當作總結</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4-23T20:05:46.598" idx="1">
    <p:pos x="4635" y="1179"/>
    <p:text>需要補充參考論文的資訊在投影片下方</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9EA5D5C-258F-4D82-ACFD-D6316410CC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6CC5C33C-8F6A-464A-B89B-89C25D7E56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075B62-0957-4EB2-926C-85E882768743}" type="datetimeFigureOut">
              <a:rPr lang="zh-TW" altLang="en-US" smtClean="0"/>
              <a:t>2023/5/4</a:t>
            </a:fld>
            <a:endParaRPr lang="zh-TW" altLang="en-US"/>
          </a:p>
        </p:txBody>
      </p:sp>
      <p:sp>
        <p:nvSpPr>
          <p:cNvPr id="4" name="頁尾版面配置區 3">
            <a:extLst>
              <a:ext uri="{FF2B5EF4-FFF2-40B4-BE49-F238E27FC236}">
                <a16:creationId xmlns:a16="http://schemas.microsoft.com/office/drawing/2014/main" id="{68EBE70E-B680-42D3-869E-5C4B66EBF3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D7D8C6C-8B3E-4DFB-B054-AC14D23477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F60A2A-6378-49CA-A747-8C25A51CF347}" type="slidenum">
              <a:rPr lang="zh-TW" altLang="en-US" smtClean="0"/>
              <a:t>‹#›</a:t>
            </a:fld>
            <a:endParaRPr lang="zh-TW" altLang="en-US"/>
          </a:p>
        </p:txBody>
      </p:sp>
    </p:spTree>
    <p:extLst>
      <p:ext uri="{BB962C8B-B14F-4D97-AF65-F5344CB8AC3E}">
        <p14:creationId xmlns:p14="http://schemas.microsoft.com/office/powerpoint/2010/main" val="3038926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42136-48BD-4746-BB67-1337EE8670BC}" type="datetimeFigureOut">
              <a:rPr lang="zh-TW" altLang="en-US" smtClean="0"/>
              <a:t>2023/5/4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6F649-65B9-4B04-8B74-45DF35A3B229}" type="slidenum">
              <a:rPr lang="zh-TW" altLang="en-US" smtClean="0"/>
              <a:t>‹#›</a:t>
            </a:fld>
            <a:endParaRPr lang="zh-TW" altLang="en-US"/>
          </a:p>
        </p:txBody>
      </p:sp>
    </p:spTree>
    <p:extLst>
      <p:ext uri="{BB962C8B-B14F-4D97-AF65-F5344CB8AC3E}">
        <p14:creationId xmlns:p14="http://schemas.microsoft.com/office/powerpoint/2010/main" val="81012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a:t>
            </a:fld>
            <a:endParaRPr lang="zh-TW" altLang="en-US"/>
          </a:p>
        </p:txBody>
      </p:sp>
    </p:spTree>
    <p:extLst>
      <p:ext uri="{BB962C8B-B14F-4D97-AF65-F5344CB8AC3E}">
        <p14:creationId xmlns:p14="http://schemas.microsoft.com/office/powerpoint/2010/main" val="295411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第一種是使用</a:t>
            </a:r>
            <a:r>
              <a:rPr lang="en-US" altLang="zh-TW" dirty="0"/>
              <a:t>body performance</a:t>
            </a:r>
            <a:r>
              <a:rPr lang="zh-TW" altLang="en-US" dirty="0"/>
              <a:t>作為操控</a:t>
            </a:r>
            <a:r>
              <a:rPr lang="en-US" altLang="zh-TW" dirty="0"/>
              <a:t>avatar</a:t>
            </a:r>
            <a:r>
              <a:rPr lang="zh-TW" altLang="en-US" dirty="0"/>
              <a:t>的</a:t>
            </a:r>
            <a:r>
              <a:rPr lang="en-US" altLang="zh-TW" dirty="0"/>
              <a:t>interfaces </a:t>
            </a:r>
          </a:p>
          <a:p>
            <a:r>
              <a:rPr lang="zh-TW" altLang="en-US" dirty="0"/>
              <a:t>他是最直覺的操作方式</a:t>
            </a:r>
            <a:r>
              <a:rPr lang="en-US" altLang="zh-TW" dirty="0"/>
              <a:t>, </a:t>
            </a:r>
            <a:r>
              <a:rPr lang="zh-TW" altLang="en-US" dirty="0"/>
              <a:t>因為是虛擬的人形腳色</a:t>
            </a:r>
            <a:r>
              <a:rPr lang="en-US" altLang="zh-TW" dirty="0"/>
              <a:t>, </a:t>
            </a:r>
            <a:r>
              <a:rPr lang="zh-TW" altLang="en-US" dirty="0"/>
              <a:t>使用人的身體</a:t>
            </a:r>
            <a:r>
              <a:rPr lang="en-US" altLang="zh-TW" dirty="0"/>
              <a:t>”</a:t>
            </a:r>
            <a:r>
              <a:rPr lang="zh-TW" altLang="en-US" dirty="0"/>
              <a:t>模仿</a:t>
            </a:r>
            <a:r>
              <a:rPr lang="en-US" altLang="zh-TW" dirty="0"/>
              <a:t>”</a:t>
            </a:r>
            <a:r>
              <a:rPr lang="zh-TW" altLang="en-US" dirty="0"/>
              <a:t>他做出動作是很自然的 </a:t>
            </a:r>
            <a:endParaRPr lang="en-US" altLang="zh-TW" dirty="0"/>
          </a:p>
          <a:p>
            <a:r>
              <a:rPr lang="zh-TW" altLang="en-US" dirty="0"/>
              <a:t>並且</a:t>
            </a:r>
            <a:r>
              <a:rPr lang="en-US" altLang="zh-TW" dirty="0"/>
              <a:t>, </a:t>
            </a:r>
            <a:r>
              <a:rPr lang="zh-TW" altLang="en-US" dirty="0"/>
              <a:t>這種操作方式能夠提供較強</a:t>
            </a:r>
            <a:r>
              <a:rPr lang="en-US" altLang="zh-TW" dirty="0"/>
              <a:t>embodiment</a:t>
            </a:r>
            <a:r>
              <a:rPr lang="zh-TW" altLang="en-US" dirty="0"/>
              <a:t>的感受</a:t>
            </a:r>
            <a:r>
              <a:rPr lang="en-US" altLang="zh-TW" dirty="0"/>
              <a:t>, </a:t>
            </a:r>
            <a:r>
              <a:rPr lang="zh-TW" altLang="en-US" dirty="0"/>
              <a:t>也就是使用者能夠感覺</a:t>
            </a:r>
            <a:r>
              <a:rPr lang="en-US" altLang="zh-TW" dirty="0"/>
              <a:t>avatar</a:t>
            </a:r>
            <a:r>
              <a:rPr lang="zh-TW" altLang="en-US" dirty="0"/>
              <a:t>是自己的身體的延伸</a:t>
            </a:r>
            <a:r>
              <a:rPr lang="en-US" altLang="zh-TW" dirty="0"/>
              <a:t>, </a:t>
            </a:r>
            <a:r>
              <a:rPr lang="zh-TW" altLang="en-US" dirty="0"/>
              <a:t>或是自己身體的一部分</a:t>
            </a:r>
            <a:r>
              <a:rPr lang="en-US" altLang="zh-TW" dirty="0"/>
              <a:t>. </a:t>
            </a:r>
          </a:p>
          <a:p>
            <a:r>
              <a:rPr lang="en-US" altLang="zh-TW" dirty="0"/>
              <a:t>Embodiment</a:t>
            </a:r>
            <a:r>
              <a:rPr lang="zh-TW" altLang="en-US" dirty="0"/>
              <a:t>的優點在於</a:t>
            </a:r>
            <a:r>
              <a:rPr lang="en-US" altLang="zh-TW" dirty="0"/>
              <a:t>, </a:t>
            </a:r>
            <a:r>
              <a:rPr lang="zh-TW" altLang="en-US" dirty="0"/>
              <a:t>能夠提供使用者更沉浸的虛擬世界互動體驗</a:t>
            </a:r>
            <a:r>
              <a:rPr lang="en-US" altLang="zh-TW" dirty="0"/>
              <a:t>, </a:t>
            </a:r>
            <a:r>
              <a:rPr lang="zh-TW" altLang="en-US" dirty="0"/>
              <a:t>尤其對於現在的</a:t>
            </a:r>
            <a:r>
              <a:rPr lang="en-US" altLang="zh-TW" dirty="0"/>
              <a:t>VR/AR</a:t>
            </a:r>
            <a:r>
              <a:rPr lang="zh-TW" altLang="en-US" dirty="0"/>
              <a:t>應用場景而言是有幫助的</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Body performance</a:t>
            </a:r>
            <a:r>
              <a:rPr lang="zh-TW" altLang="en-US" dirty="0"/>
              <a:t>在操作</a:t>
            </a:r>
            <a:r>
              <a:rPr lang="en-US" altLang="zh-TW" dirty="0"/>
              <a:t>human avatar</a:t>
            </a:r>
            <a:r>
              <a:rPr lang="zh-TW" altLang="en-US" dirty="0"/>
              <a:t>上</a:t>
            </a:r>
            <a:r>
              <a:rPr lang="en-US" altLang="zh-TW" dirty="0"/>
              <a:t>, </a:t>
            </a:r>
            <a:r>
              <a:rPr lang="zh-TW" altLang="en-US" dirty="0"/>
              <a:t>最大的好處就是</a:t>
            </a:r>
            <a:r>
              <a:rPr lang="en-US" altLang="zh-TW" dirty="0"/>
              <a:t>one-to-one mapping</a:t>
            </a:r>
            <a:r>
              <a:rPr lang="zh-TW" altLang="en-US" dirty="0"/>
              <a:t>產生的操作方便性與直覺性</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最大的缺點還是空間需求以及疲勞程度還有</a:t>
            </a:r>
            <a:r>
              <a:rPr lang="en-US" altLang="zh-TW" dirty="0"/>
              <a:t>unrealistic moves</a:t>
            </a:r>
            <a:r>
              <a:rPr lang="zh-TW" altLang="en-US" dirty="0"/>
              <a:t>不好表達</a:t>
            </a:r>
            <a:r>
              <a:rPr lang="en-US" altLang="zh-TW" dirty="0"/>
              <a:t>.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13</a:t>
            </a:fld>
            <a:endParaRPr lang="zh-TW" altLang="en-US"/>
          </a:p>
        </p:txBody>
      </p:sp>
    </p:spTree>
    <p:extLst>
      <p:ext uri="{BB962C8B-B14F-4D97-AF65-F5344CB8AC3E}">
        <p14:creationId xmlns:p14="http://schemas.microsoft.com/office/powerpoint/2010/main" val="952411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Body performance</a:t>
            </a:r>
            <a:r>
              <a:rPr lang="zh-TW" altLang="en-US" dirty="0"/>
              <a:t>操作</a:t>
            </a:r>
            <a:r>
              <a:rPr lang="en-US" altLang="zh-TW" dirty="0"/>
              <a:t>human avatar</a:t>
            </a:r>
            <a:r>
              <a:rPr lang="zh-TW" altLang="en-US" dirty="0"/>
              <a:t>大多會屬於</a:t>
            </a:r>
            <a:r>
              <a:rPr lang="en-US" altLang="zh-TW" dirty="0"/>
              <a:t>mimicking</a:t>
            </a:r>
            <a:r>
              <a:rPr lang="zh-TW" altLang="en-US" dirty="0"/>
              <a:t>為主</a:t>
            </a:r>
            <a:r>
              <a:rPr lang="en-US" altLang="zh-TW" dirty="0"/>
              <a:t>, </a:t>
            </a:r>
            <a:r>
              <a:rPr lang="zh-TW" altLang="en-US" dirty="0"/>
              <a:t>因為兩者的骨架結構幾乎相同</a:t>
            </a:r>
            <a:r>
              <a:rPr lang="en-US" altLang="zh-TW" dirty="0"/>
              <a:t>, </a:t>
            </a:r>
            <a:r>
              <a:rPr lang="zh-TW" altLang="en-US" dirty="0"/>
              <a:t>並且在</a:t>
            </a:r>
            <a:r>
              <a:rPr lang="en-US" altLang="zh-TW" dirty="0"/>
              <a:t>mapping</a:t>
            </a:r>
            <a:r>
              <a:rPr lang="zh-TW" altLang="en-US" dirty="0"/>
              <a:t>上又是</a:t>
            </a:r>
            <a:r>
              <a:rPr lang="en-US" altLang="zh-TW" dirty="0"/>
              <a:t>one-to-one mapping. </a:t>
            </a:r>
          </a:p>
          <a:p>
            <a:r>
              <a:rPr lang="zh-TW" altLang="en-US" dirty="0"/>
              <a:t>所以</a:t>
            </a:r>
            <a:r>
              <a:rPr lang="en-US" altLang="zh-TW" dirty="0"/>
              <a:t>, </a:t>
            </a:r>
            <a:r>
              <a:rPr lang="zh-TW" altLang="en-US" dirty="0"/>
              <a:t>很自然的以</a:t>
            </a:r>
            <a:r>
              <a:rPr lang="en-US" altLang="zh-TW" dirty="0"/>
              <a:t>”</a:t>
            </a:r>
            <a:r>
              <a:rPr lang="zh-TW" altLang="en-US" dirty="0"/>
              <a:t>模仿</a:t>
            </a:r>
            <a:r>
              <a:rPr lang="en-US" altLang="zh-TW" dirty="0"/>
              <a:t>”</a:t>
            </a:r>
            <a:r>
              <a:rPr lang="zh-TW" altLang="en-US" dirty="0"/>
              <a:t>的方式操控虛擬腳色做出動作</a:t>
            </a:r>
            <a:endParaRPr lang="en-US" altLang="zh-TW" dirty="0"/>
          </a:p>
          <a:p>
            <a:r>
              <a:rPr lang="zh-TW" altLang="en-US" dirty="0"/>
              <a:t>這樣的優勢在於</a:t>
            </a:r>
            <a:r>
              <a:rPr lang="en-US" altLang="zh-TW" dirty="0"/>
              <a:t>, </a:t>
            </a:r>
            <a:r>
              <a:rPr lang="zh-TW" altLang="en-US" dirty="0"/>
              <a:t>可以提供較高的</a:t>
            </a:r>
            <a:r>
              <a:rPr lang="en-US" altLang="zh-TW" dirty="0"/>
              <a:t>sense of embodiment, </a:t>
            </a:r>
            <a:r>
              <a:rPr lang="zh-TW" altLang="en-US" dirty="0"/>
              <a:t>相較於其他兩種</a:t>
            </a:r>
            <a:r>
              <a:rPr lang="en-US" altLang="zh-TW" dirty="0"/>
              <a:t>interface</a:t>
            </a:r>
          </a:p>
          <a:p>
            <a:r>
              <a:rPr lang="zh-TW" altLang="en-US" dirty="0"/>
              <a:t>以操控人形生物而言</a:t>
            </a:r>
            <a:r>
              <a:rPr lang="en-US" altLang="zh-TW" dirty="0"/>
              <a:t>, direct mapping</a:t>
            </a:r>
            <a:r>
              <a:rPr lang="zh-TW" altLang="en-US" dirty="0"/>
              <a:t>提供最</a:t>
            </a:r>
            <a:r>
              <a:rPr lang="en-US" altLang="zh-TW" dirty="0"/>
              <a:t>intuitive</a:t>
            </a:r>
            <a:r>
              <a:rPr lang="zh-TW" altLang="en-US" dirty="0"/>
              <a:t>以及最佳的操作體驗</a:t>
            </a:r>
            <a:r>
              <a:rPr lang="en-US" altLang="zh-TW" dirty="0"/>
              <a:t>. </a:t>
            </a:r>
          </a:p>
          <a:p>
            <a:r>
              <a:rPr lang="zh-TW" altLang="en-US" dirty="0"/>
              <a:t>目前有一部分有趣的研究的目標是</a:t>
            </a:r>
            <a:r>
              <a:rPr lang="en-US" altLang="zh-TW" dirty="0"/>
              <a:t>, </a:t>
            </a:r>
            <a:r>
              <a:rPr lang="zh-TW" altLang="en-US" dirty="0"/>
              <a:t>如何在不影響操作體驗的情況下</a:t>
            </a:r>
            <a:r>
              <a:rPr lang="en-US" altLang="zh-TW" dirty="0"/>
              <a:t>, </a:t>
            </a:r>
            <a:r>
              <a:rPr lang="zh-TW" altLang="en-US" dirty="0"/>
              <a:t>減少輸出的</a:t>
            </a:r>
            <a:r>
              <a:rPr lang="en-US" altLang="zh-TW" dirty="0"/>
              <a:t>motion</a:t>
            </a:r>
            <a:r>
              <a:rPr lang="zh-TW" altLang="en-US" dirty="0"/>
              <a:t>品質下降或是</a:t>
            </a:r>
            <a:r>
              <a:rPr lang="en-US" altLang="zh-TW" dirty="0"/>
              <a:t>avatar</a:t>
            </a:r>
            <a:r>
              <a:rPr lang="zh-TW" altLang="en-US" dirty="0"/>
              <a:t>動作不理想導致的</a:t>
            </a:r>
            <a:r>
              <a:rPr lang="en-US" altLang="zh-TW" dirty="0"/>
              <a:t>embodiment</a:t>
            </a:r>
            <a:r>
              <a:rPr lang="zh-TW" altLang="en-US" dirty="0"/>
              <a:t>下降</a:t>
            </a:r>
            <a:endParaRPr lang="en-US" altLang="zh-TW" dirty="0"/>
          </a:p>
          <a:p>
            <a:r>
              <a:rPr lang="zh-TW" altLang="en-US" dirty="0"/>
              <a:t>這種</a:t>
            </a:r>
            <a:r>
              <a:rPr lang="en-US" altLang="zh-TW" dirty="0"/>
              <a:t>”</a:t>
            </a:r>
            <a:r>
              <a:rPr lang="zh-TW" altLang="en-US" dirty="0"/>
              <a:t>指操作部分</a:t>
            </a:r>
            <a:r>
              <a:rPr lang="en-US" altLang="zh-TW" dirty="0"/>
              <a:t>joints/body parts, </a:t>
            </a:r>
            <a:r>
              <a:rPr lang="zh-TW" altLang="en-US" dirty="0"/>
              <a:t>再用</a:t>
            </a:r>
            <a:r>
              <a:rPr lang="en-US" altLang="zh-TW" dirty="0"/>
              <a:t>example animation</a:t>
            </a:r>
            <a:r>
              <a:rPr lang="zh-TW" altLang="en-US" dirty="0"/>
              <a:t>來補正</a:t>
            </a:r>
            <a:r>
              <a:rPr lang="en-US" altLang="zh-TW" dirty="0"/>
              <a:t>”</a:t>
            </a:r>
            <a:r>
              <a:rPr lang="zh-TW" altLang="en-US" dirty="0"/>
              <a:t>的想法會應用到我提出的方法當中</a:t>
            </a:r>
            <a:r>
              <a:rPr lang="en-US" altLang="zh-TW" dirty="0"/>
              <a:t>. </a:t>
            </a:r>
          </a:p>
          <a:p>
            <a:r>
              <a:rPr lang="zh-TW" altLang="en-US" dirty="0"/>
              <a:t>操控非人形生物則會需要程度不一的</a:t>
            </a:r>
            <a:r>
              <a:rPr lang="en-US" altLang="zh-TW" dirty="0"/>
              <a:t>retargeting.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14</a:t>
            </a:fld>
            <a:endParaRPr lang="zh-TW" altLang="en-US"/>
          </a:p>
        </p:txBody>
      </p:sp>
    </p:spTree>
    <p:extLst>
      <p:ext uri="{BB962C8B-B14F-4D97-AF65-F5344CB8AC3E}">
        <p14:creationId xmlns:p14="http://schemas.microsoft.com/office/powerpoint/2010/main" val="440921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為了解決</a:t>
            </a:r>
            <a:r>
              <a:rPr lang="en-US" altLang="zh-TW" dirty="0"/>
              <a:t>body performance</a:t>
            </a:r>
            <a:r>
              <a:rPr lang="zh-TW" altLang="en-US" dirty="0"/>
              <a:t>的問題</a:t>
            </a:r>
            <a:r>
              <a:rPr lang="en-US" altLang="zh-TW" dirty="0"/>
              <a:t>, </a:t>
            </a:r>
            <a:r>
              <a:rPr lang="zh-TW" altLang="en-US" dirty="0"/>
              <a:t>有一些研究轉向</a:t>
            </a:r>
            <a:r>
              <a:rPr lang="en-US" altLang="zh-TW" dirty="0"/>
              <a:t>hand-held devices, </a:t>
            </a:r>
            <a:r>
              <a:rPr lang="zh-TW" altLang="en-US" dirty="0"/>
              <a:t>也可以稱為</a:t>
            </a:r>
            <a:r>
              <a:rPr lang="en-US" altLang="zh-TW" dirty="0"/>
              <a:t>tangible user interface. </a:t>
            </a:r>
          </a:p>
          <a:p>
            <a:r>
              <a:rPr lang="zh-TW" altLang="en-US" dirty="0"/>
              <a:t>也就是透過實體物體與數位的資訊互動</a:t>
            </a:r>
            <a:r>
              <a:rPr lang="en-US" altLang="zh-TW" dirty="0"/>
              <a:t>, </a:t>
            </a:r>
            <a:r>
              <a:rPr lang="zh-TW" altLang="en-US" dirty="0"/>
              <a:t>與我的題目相關的研究會是</a:t>
            </a:r>
            <a:r>
              <a:rPr lang="en-US" altLang="zh-TW" dirty="0"/>
              <a:t>”</a:t>
            </a:r>
            <a:r>
              <a:rPr lang="zh-TW" altLang="en-US" dirty="0"/>
              <a:t>使用甚麼實體的物體與虛擬的</a:t>
            </a:r>
            <a:r>
              <a:rPr lang="en-US" altLang="zh-TW" dirty="0"/>
              <a:t>avatar</a:t>
            </a:r>
            <a:r>
              <a:rPr lang="zh-TW" altLang="en-US" dirty="0"/>
              <a:t>互動</a:t>
            </a:r>
            <a:r>
              <a:rPr lang="en-US" altLang="zh-TW" dirty="0"/>
              <a:t>” . </a:t>
            </a:r>
          </a:p>
          <a:p>
            <a:r>
              <a:rPr lang="zh-TW" altLang="en-US" dirty="0"/>
              <a:t>這些物體只要設計成手可以掌握的大小</a:t>
            </a:r>
            <a:r>
              <a:rPr lang="en-US" altLang="zh-TW" dirty="0"/>
              <a:t>, </a:t>
            </a:r>
            <a:r>
              <a:rPr lang="zh-TW" altLang="en-US" dirty="0"/>
              <a:t>就能夠解決</a:t>
            </a:r>
            <a:r>
              <a:rPr lang="en-US" altLang="zh-TW" dirty="0"/>
              <a:t>body performance</a:t>
            </a:r>
            <a:r>
              <a:rPr lang="zh-TW" altLang="en-US" dirty="0"/>
              <a:t>的</a:t>
            </a:r>
            <a:r>
              <a:rPr lang="en-US" altLang="zh-TW" dirty="0"/>
              <a:t>physical effort</a:t>
            </a:r>
            <a:r>
              <a:rPr lang="zh-TW" altLang="en-US" dirty="0"/>
              <a:t>問題</a:t>
            </a:r>
            <a:r>
              <a:rPr lang="en-US" altLang="zh-TW" dirty="0"/>
              <a:t>. </a:t>
            </a:r>
          </a:p>
          <a:p>
            <a:r>
              <a:rPr lang="zh-TW" altLang="en-US" dirty="0"/>
              <a:t>但是</a:t>
            </a:r>
            <a:r>
              <a:rPr lang="en-US" altLang="zh-TW" dirty="0"/>
              <a:t>, </a:t>
            </a:r>
            <a:r>
              <a:rPr lang="zh-TW" altLang="en-US" dirty="0"/>
              <a:t>這些物理裝置往往是特殊的結構</a:t>
            </a:r>
            <a:r>
              <a:rPr lang="en-US" altLang="zh-TW" dirty="0"/>
              <a:t>, </a:t>
            </a:r>
            <a:r>
              <a:rPr lang="zh-TW" altLang="en-US" dirty="0"/>
              <a:t>所以對於一般使用者來說取得不會那麼容易</a:t>
            </a:r>
            <a:r>
              <a:rPr lang="en-US" altLang="zh-TW" dirty="0"/>
              <a:t>. </a:t>
            </a:r>
          </a:p>
          <a:p>
            <a:r>
              <a:rPr lang="zh-TW" altLang="en-US" dirty="0"/>
              <a:t>還有</a:t>
            </a:r>
            <a:r>
              <a:rPr lang="en-US" altLang="zh-TW" dirty="0"/>
              <a:t>, </a:t>
            </a:r>
            <a:r>
              <a:rPr lang="zh-TW" altLang="en-US" dirty="0"/>
              <a:t>使用者變成是藉由操作這個實體物體</a:t>
            </a:r>
            <a:r>
              <a:rPr lang="en-US" altLang="zh-TW" dirty="0"/>
              <a:t>, </a:t>
            </a:r>
            <a:r>
              <a:rPr lang="zh-TW" altLang="en-US" dirty="0"/>
              <a:t>來操作虛擬的腳色</a:t>
            </a:r>
            <a:r>
              <a:rPr lang="en-US" altLang="zh-TW" dirty="0"/>
              <a:t>, </a:t>
            </a:r>
            <a:r>
              <a:rPr lang="zh-TW" altLang="en-US" dirty="0"/>
              <a:t>這種兩層式</a:t>
            </a:r>
            <a:r>
              <a:rPr lang="en-US" altLang="zh-TW" dirty="0"/>
              <a:t>, </a:t>
            </a:r>
            <a:r>
              <a:rPr lang="zh-TW" altLang="en-US" dirty="0"/>
              <a:t>隔層的操作模式</a:t>
            </a:r>
            <a:r>
              <a:rPr lang="en-US" altLang="zh-TW" dirty="0"/>
              <a:t>, </a:t>
            </a:r>
            <a:r>
              <a:rPr lang="zh-TW" altLang="en-US" dirty="0"/>
              <a:t>大大降低了</a:t>
            </a:r>
            <a:r>
              <a:rPr lang="en-US" altLang="zh-TW" dirty="0"/>
              <a:t>embodiment.  </a:t>
            </a:r>
          </a:p>
          <a:p>
            <a:r>
              <a:rPr lang="zh-TW" altLang="en-US" dirty="0"/>
              <a:t>接下來</a:t>
            </a:r>
            <a:r>
              <a:rPr lang="en-US" altLang="zh-TW" dirty="0"/>
              <a:t>, </a:t>
            </a:r>
            <a:r>
              <a:rPr lang="zh-TW" altLang="en-US" dirty="0"/>
              <a:t>我們來看一下有哪一些研究提出有趣的</a:t>
            </a:r>
            <a:r>
              <a:rPr lang="en-US" altLang="zh-TW" dirty="0"/>
              <a:t>TUI</a:t>
            </a:r>
            <a:r>
              <a:rPr lang="zh-TW" altLang="en-US" dirty="0"/>
              <a:t>吧</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15</a:t>
            </a:fld>
            <a:endParaRPr lang="zh-TW" altLang="en-US"/>
          </a:p>
        </p:txBody>
      </p:sp>
    </p:spTree>
    <p:extLst>
      <p:ext uri="{BB962C8B-B14F-4D97-AF65-F5344CB8AC3E}">
        <p14:creationId xmlns:p14="http://schemas.microsoft.com/office/powerpoint/2010/main" val="925521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基本上所有</a:t>
            </a:r>
            <a:r>
              <a:rPr lang="en-US" altLang="zh-TW" dirty="0"/>
              <a:t>hand-held devices</a:t>
            </a:r>
            <a:r>
              <a:rPr lang="zh-TW" altLang="en-US" dirty="0"/>
              <a:t>都會屬於</a:t>
            </a:r>
            <a:r>
              <a:rPr lang="en-US" altLang="zh-TW" dirty="0"/>
              <a:t>controlling interface, </a:t>
            </a:r>
            <a:r>
              <a:rPr lang="zh-TW" altLang="en-US" dirty="0"/>
              <a:t>因為對於使用者而言都是使用</a:t>
            </a:r>
            <a:r>
              <a:rPr lang="en-US" altLang="zh-TW" dirty="0"/>
              <a:t>”</a:t>
            </a:r>
            <a:r>
              <a:rPr lang="zh-TW" altLang="en-US" dirty="0"/>
              <a:t>身外之物</a:t>
            </a:r>
            <a:r>
              <a:rPr lang="en-US" altLang="zh-TW" dirty="0"/>
              <a:t>”</a:t>
            </a:r>
            <a:r>
              <a:rPr lang="zh-TW" altLang="en-US" dirty="0"/>
              <a:t>操作</a:t>
            </a:r>
            <a:r>
              <a:rPr lang="en-US" altLang="zh-TW" dirty="0"/>
              <a:t>virtual avatar </a:t>
            </a:r>
          </a:p>
          <a:p>
            <a:r>
              <a:rPr lang="zh-TW" altLang="en-US" dirty="0"/>
              <a:t>第一種是物理的骨架模型</a:t>
            </a:r>
            <a:r>
              <a:rPr lang="en-US" altLang="zh-TW" dirty="0"/>
              <a:t>, </a:t>
            </a:r>
            <a:r>
              <a:rPr lang="zh-TW" altLang="en-US" dirty="0"/>
              <a:t>也就是在現實中製作出可以旋轉操作的骨架</a:t>
            </a:r>
            <a:r>
              <a:rPr lang="en-US" altLang="zh-TW" dirty="0"/>
              <a:t>, </a:t>
            </a:r>
            <a:r>
              <a:rPr lang="zh-TW" altLang="en-US" dirty="0"/>
              <a:t>藉此操作虛擬的</a:t>
            </a:r>
            <a:r>
              <a:rPr lang="en-US" altLang="zh-TW" dirty="0"/>
              <a:t>avatar. </a:t>
            </a:r>
          </a:p>
          <a:p>
            <a:r>
              <a:rPr lang="zh-TW" altLang="en-US" dirty="0"/>
              <a:t>也可以使用真實的木頭人偶做為操作的</a:t>
            </a:r>
            <a:r>
              <a:rPr lang="en-US" altLang="zh-TW" dirty="0"/>
              <a:t>interface </a:t>
            </a:r>
          </a:p>
          <a:p>
            <a:r>
              <a:rPr lang="zh-TW" altLang="en-US" dirty="0"/>
              <a:t>這種方式會比較能夠精確的控制</a:t>
            </a:r>
            <a:r>
              <a:rPr lang="en-US" altLang="zh-TW" dirty="0"/>
              <a:t>avatar</a:t>
            </a:r>
            <a:r>
              <a:rPr lang="zh-TW" altLang="en-US" dirty="0"/>
              <a:t>的各個身體部位</a:t>
            </a:r>
            <a:endParaRPr lang="en-US" altLang="zh-TW" dirty="0"/>
          </a:p>
          <a:p>
            <a:r>
              <a:rPr lang="zh-TW" altLang="en-US" dirty="0"/>
              <a:t>其他種類的</a:t>
            </a:r>
            <a:r>
              <a:rPr lang="en-US" altLang="zh-TW" dirty="0"/>
              <a:t>devices</a:t>
            </a:r>
            <a:r>
              <a:rPr lang="zh-TW" altLang="en-US" dirty="0"/>
              <a:t>就不會要求使用者做到完全相同的動作</a:t>
            </a:r>
            <a:r>
              <a:rPr lang="en-US" altLang="zh-TW" dirty="0"/>
              <a:t>, </a:t>
            </a:r>
            <a:r>
              <a:rPr lang="zh-TW" altLang="en-US" dirty="0"/>
              <a:t>也不會讓使用者直接操作每一個</a:t>
            </a:r>
            <a:r>
              <a:rPr lang="en-US" altLang="zh-TW" dirty="0"/>
              <a:t>joint</a:t>
            </a:r>
          </a:p>
          <a:p>
            <a:r>
              <a:rPr lang="zh-TW" altLang="en-US" dirty="0"/>
              <a:t>相對的</a:t>
            </a:r>
            <a:r>
              <a:rPr lang="en-US" altLang="zh-TW" dirty="0"/>
              <a:t>, </a:t>
            </a:r>
            <a:r>
              <a:rPr lang="zh-TW" altLang="en-US" dirty="0"/>
              <a:t>他們可能會採用</a:t>
            </a:r>
            <a:endParaRPr lang="en-US" altLang="zh-TW" dirty="0"/>
          </a:p>
          <a:p>
            <a:pPr marL="228600" indent="-228600">
              <a:buAutoNum type="arabicPeriod"/>
            </a:pPr>
            <a:r>
              <a:rPr lang="en-US" altLang="zh-TW" dirty="0"/>
              <a:t>gesture-based</a:t>
            </a:r>
            <a:r>
              <a:rPr lang="zh-TW" altLang="en-US" dirty="0"/>
              <a:t>的方法</a:t>
            </a:r>
            <a:r>
              <a:rPr lang="en-US" altLang="zh-TW" dirty="0"/>
              <a:t>, </a:t>
            </a:r>
            <a:r>
              <a:rPr lang="zh-TW" altLang="en-US" dirty="0"/>
              <a:t>也就是使用</a:t>
            </a:r>
            <a:r>
              <a:rPr lang="en-US" altLang="zh-TW" dirty="0"/>
              <a:t>handheld device</a:t>
            </a:r>
            <a:r>
              <a:rPr lang="zh-TW" altLang="en-US" dirty="0"/>
              <a:t>做出簡單的位移動作</a:t>
            </a:r>
            <a:r>
              <a:rPr lang="en-US" altLang="zh-TW" dirty="0"/>
              <a:t>, </a:t>
            </a:r>
            <a:r>
              <a:rPr lang="zh-TW" altLang="en-US" dirty="0"/>
              <a:t>然後就可以產生豐富的</a:t>
            </a:r>
            <a:r>
              <a:rPr lang="en-US" altLang="zh-TW" dirty="0"/>
              <a:t>avatar</a:t>
            </a:r>
            <a:r>
              <a:rPr lang="zh-TW" altLang="en-US" dirty="0"/>
              <a:t>動作</a:t>
            </a:r>
            <a:endParaRPr lang="en-US" altLang="zh-TW" dirty="0"/>
          </a:p>
          <a:p>
            <a:pPr marL="228600" indent="-228600">
              <a:buAutoNum type="arabicPeriod"/>
            </a:pPr>
            <a:r>
              <a:rPr lang="en-US" altLang="zh-TW" dirty="0"/>
              <a:t>Layered-based</a:t>
            </a:r>
            <a:r>
              <a:rPr lang="zh-TW" altLang="en-US" dirty="0"/>
              <a:t>的方法</a:t>
            </a:r>
            <a:r>
              <a:rPr lang="en-US" altLang="zh-TW" dirty="0"/>
              <a:t>, </a:t>
            </a:r>
            <a:r>
              <a:rPr lang="zh-TW" altLang="en-US" dirty="0"/>
              <a:t>一次只操控部分的</a:t>
            </a:r>
            <a:r>
              <a:rPr lang="en-US" altLang="zh-TW" dirty="0"/>
              <a:t>body joints, </a:t>
            </a:r>
            <a:r>
              <a:rPr lang="zh-TW" altLang="en-US" dirty="0"/>
              <a:t>多次重覆操控不同的</a:t>
            </a:r>
            <a:r>
              <a:rPr lang="en-US" altLang="zh-TW" dirty="0"/>
              <a:t>body joints, </a:t>
            </a:r>
            <a:r>
              <a:rPr lang="zh-TW" altLang="en-US" dirty="0"/>
              <a:t>組合成一個完整的</a:t>
            </a:r>
            <a:r>
              <a:rPr lang="en-US" altLang="zh-TW" dirty="0"/>
              <a:t>animation </a:t>
            </a:r>
          </a:p>
          <a:p>
            <a:pPr marL="0" indent="0">
              <a:buNone/>
            </a:pPr>
            <a:r>
              <a:rPr lang="zh-TW" altLang="en-US" dirty="0"/>
              <a:t>以上兩種方法都較適合用在</a:t>
            </a:r>
            <a:r>
              <a:rPr lang="en-US" altLang="zh-TW" dirty="0"/>
              <a:t>animation editing, </a:t>
            </a:r>
            <a:r>
              <a:rPr lang="zh-TW" altLang="en-US" dirty="0"/>
              <a:t>因為都不是</a:t>
            </a:r>
            <a:r>
              <a:rPr lang="en-US" altLang="zh-TW" dirty="0"/>
              <a:t>real time</a:t>
            </a:r>
            <a:r>
              <a:rPr lang="zh-TW" altLang="en-US" dirty="0"/>
              <a:t>的操作</a:t>
            </a:r>
            <a:r>
              <a:rPr lang="en-US" altLang="zh-TW" dirty="0"/>
              <a:t>entire body of the avatar</a:t>
            </a:r>
          </a:p>
          <a:p>
            <a:endParaRPr lang="en-US" altLang="zh-TW" dirty="0"/>
          </a:p>
          <a:p>
            <a:r>
              <a:rPr lang="en-US" altLang="zh-TW" dirty="0"/>
              <a:t>Layering approach</a:t>
            </a:r>
            <a:r>
              <a:rPr lang="zh-TW" altLang="en-US" dirty="0"/>
              <a:t>就是為了解決</a:t>
            </a:r>
            <a:r>
              <a:rPr lang="en-US" altLang="zh-TW" dirty="0"/>
              <a:t>lower degree of freedom input</a:t>
            </a:r>
            <a:r>
              <a:rPr lang="zh-TW" altLang="en-US" dirty="0"/>
              <a:t>要控制</a:t>
            </a:r>
            <a:r>
              <a:rPr lang="en-US" altLang="zh-TW" dirty="0"/>
              <a:t>high DoF output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有趣的點</a:t>
            </a:r>
            <a:r>
              <a:rPr lang="en-US" altLang="zh-TW" dirty="0"/>
              <a:t>:</a:t>
            </a:r>
            <a:r>
              <a:rPr lang="zh-TW" altLang="en-US" dirty="0"/>
              <a:t> </a:t>
            </a:r>
            <a:r>
              <a:rPr lang="en-US" altLang="zh-TW" dirty="0"/>
              <a:t>Hinton </a:t>
            </a:r>
            <a:r>
              <a:rPr lang="zh-TW" altLang="en-US" dirty="0"/>
              <a:t>也有發這個領域的論文 </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16</a:t>
            </a:fld>
            <a:endParaRPr lang="zh-TW" altLang="en-US"/>
          </a:p>
        </p:txBody>
      </p:sp>
    </p:spTree>
    <p:extLst>
      <p:ext uri="{BB962C8B-B14F-4D97-AF65-F5344CB8AC3E}">
        <p14:creationId xmlns:p14="http://schemas.microsoft.com/office/powerpoint/2010/main" val="1600100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Hand performance</a:t>
            </a:r>
            <a:r>
              <a:rPr lang="zh-TW" altLang="en-US" dirty="0"/>
              <a:t>真的是最完美的解法了嗎</a:t>
            </a:r>
            <a:r>
              <a:rPr lang="en-US" altLang="zh-TW" dirty="0"/>
              <a:t>? </a:t>
            </a:r>
            <a:r>
              <a:rPr lang="zh-TW" altLang="en-US" dirty="0"/>
              <a:t>有沒有需要面對的難題</a:t>
            </a:r>
            <a:r>
              <a:rPr lang="en-US" altLang="zh-TW" dirty="0"/>
              <a:t>? </a:t>
            </a:r>
          </a:p>
          <a:p>
            <a:r>
              <a:rPr lang="zh-TW" altLang="en-US" dirty="0"/>
              <a:t>先來看看其他人的研究吧</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17</a:t>
            </a:fld>
            <a:endParaRPr lang="zh-TW" altLang="en-US"/>
          </a:p>
        </p:txBody>
      </p:sp>
    </p:spTree>
    <p:extLst>
      <p:ext uri="{BB962C8B-B14F-4D97-AF65-F5344CB8AC3E}">
        <p14:creationId xmlns:p14="http://schemas.microsoft.com/office/powerpoint/2010/main" val="3433287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除了根據使用的是額外的物體或是身體作為分類</a:t>
            </a:r>
            <a:r>
              <a:rPr lang="en-US" altLang="zh-TW" dirty="0"/>
              <a:t>interface</a:t>
            </a:r>
            <a:r>
              <a:rPr lang="zh-TW" altLang="en-US" dirty="0"/>
              <a:t>之外</a:t>
            </a:r>
            <a:r>
              <a:rPr lang="en-US" altLang="zh-TW" dirty="0"/>
              <a:t>, </a:t>
            </a:r>
            <a:r>
              <a:rPr lang="zh-TW" altLang="en-US" dirty="0"/>
              <a:t>還有另一種分類</a:t>
            </a:r>
            <a:r>
              <a:rPr lang="en-US" altLang="zh-TW" dirty="0"/>
              <a:t>interface</a:t>
            </a:r>
            <a:r>
              <a:rPr lang="zh-TW" altLang="en-US" dirty="0"/>
              <a:t>的方式 </a:t>
            </a:r>
            <a:endParaRPr lang="en-US" altLang="zh-TW" dirty="0"/>
          </a:p>
          <a:p>
            <a:r>
              <a:rPr lang="zh-TW" altLang="en-US" dirty="0"/>
              <a:t>區分方式是</a:t>
            </a:r>
            <a:r>
              <a:rPr lang="en-US" altLang="zh-TW" dirty="0"/>
              <a:t>, </a:t>
            </a:r>
            <a:r>
              <a:rPr lang="zh-TW" altLang="en-US" dirty="0"/>
              <a:t>對於</a:t>
            </a:r>
            <a:r>
              <a:rPr lang="en-US" altLang="zh-TW" dirty="0"/>
              <a:t>user</a:t>
            </a:r>
            <a:r>
              <a:rPr lang="zh-TW" altLang="en-US" dirty="0"/>
              <a:t>而言</a:t>
            </a:r>
            <a:r>
              <a:rPr lang="en-US" altLang="zh-TW" dirty="0"/>
              <a:t>, </a:t>
            </a:r>
            <a:r>
              <a:rPr lang="zh-TW" altLang="en-US" dirty="0"/>
              <a:t>他是以甚麼角度操控</a:t>
            </a:r>
            <a:r>
              <a:rPr lang="en-US" altLang="zh-TW" dirty="0"/>
              <a:t>virtual avatar</a:t>
            </a:r>
          </a:p>
          <a:p>
            <a:r>
              <a:rPr lang="en-US" altLang="zh-TW" dirty="0"/>
              <a:t>Controlling</a:t>
            </a:r>
            <a:r>
              <a:rPr lang="zh-TW" altLang="en-US" dirty="0"/>
              <a:t>是以第三人稱的視角</a:t>
            </a:r>
            <a:r>
              <a:rPr lang="en-US" altLang="zh-TW" dirty="0"/>
              <a:t>, </a:t>
            </a:r>
            <a:r>
              <a:rPr lang="zh-TW" altLang="en-US" dirty="0"/>
              <a:t>操作</a:t>
            </a:r>
            <a:r>
              <a:rPr lang="en-US" altLang="zh-TW" dirty="0"/>
              <a:t>avatar</a:t>
            </a:r>
            <a:r>
              <a:rPr lang="zh-TW" altLang="en-US" dirty="0"/>
              <a:t>的動作</a:t>
            </a:r>
            <a:r>
              <a:rPr lang="en-US" altLang="zh-TW" dirty="0"/>
              <a:t>. </a:t>
            </a:r>
            <a:r>
              <a:rPr lang="zh-TW" altLang="en-US" dirty="0"/>
              <a:t>會想要針對特殊的部位的動作</a:t>
            </a:r>
            <a:r>
              <a:rPr lang="en-US" altLang="zh-TW" dirty="0"/>
              <a:t>, </a:t>
            </a:r>
            <a:r>
              <a:rPr lang="zh-TW" altLang="en-US" dirty="0"/>
              <a:t>做細部的調整  </a:t>
            </a:r>
            <a:endParaRPr lang="en-US" altLang="zh-TW" dirty="0"/>
          </a:p>
          <a:p>
            <a:r>
              <a:rPr lang="en-US" altLang="zh-TW" dirty="0"/>
              <a:t>Mimicking</a:t>
            </a:r>
            <a:r>
              <a:rPr lang="zh-TW" altLang="en-US" dirty="0"/>
              <a:t>還是以第一人稱的視角</a:t>
            </a:r>
            <a:r>
              <a:rPr lang="en-US" altLang="zh-TW" dirty="0"/>
              <a:t>, </a:t>
            </a:r>
            <a:r>
              <a:rPr lang="zh-TW" altLang="en-US" dirty="0"/>
              <a:t>把</a:t>
            </a:r>
            <a:r>
              <a:rPr lang="en-US" altLang="zh-TW" dirty="0"/>
              <a:t>avatar</a:t>
            </a:r>
            <a:r>
              <a:rPr lang="zh-TW" altLang="en-US" dirty="0"/>
              <a:t>是回身體的延伸</a:t>
            </a:r>
            <a:r>
              <a:rPr lang="en-US" altLang="zh-TW" dirty="0"/>
              <a:t>, avatar</a:t>
            </a:r>
            <a:r>
              <a:rPr lang="zh-TW" altLang="en-US" dirty="0"/>
              <a:t>就是身體的一部份</a:t>
            </a:r>
            <a:r>
              <a:rPr lang="en-US" altLang="zh-TW" dirty="0"/>
              <a:t>, </a:t>
            </a:r>
            <a:r>
              <a:rPr lang="zh-TW" altLang="en-US" dirty="0"/>
              <a:t>操作</a:t>
            </a:r>
            <a:r>
              <a:rPr lang="en-US" altLang="zh-TW" dirty="0"/>
              <a:t>avatar</a:t>
            </a:r>
            <a:r>
              <a:rPr lang="zh-TW" altLang="en-US" dirty="0"/>
              <a:t>等同操作自己的身體</a:t>
            </a:r>
            <a:r>
              <a:rPr lang="en-US" altLang="zh-TW" dirty="0"/>
              <a:t>.</a:t>
            </a:r>
            <a:r>
              <a:rPr lang="zh-TW" altLang="en-US" dirty="0"/>
              <a:t> </a:t>
            </a:r>
            <a:endParaRPr lang="en-US" altLang="zh-TW" dirty="0"/>
          </a:p>
          <a:p>
            <a:r>
              <a:rPr lang="en-US" altLang="zh-TW" dirty="0"/>
              <a:t>mimicking</a:t>
            </a:r>
            <a:r>
              <a:rPr lang="zh-TW" altLang="en-US" dirty="0"/>
              <a:t>有個優勢在於</a:t>
            </a:r>
            <a:r>
              <a:rPr lang="en-US" altLang="zh-TW" dirty="0"/>
              <a:t>embodiment, </a:t>
            </a:r>
            <a:r>
              <a:rPr lang="zh-TW" altLang="en-US" dirty="0"/>
              <a:t>因為</a:t>
            </a:r>
            <a:r>
              <a:rPr lang="en-US" altLang="zh-TW" dirty="0"/>
              <a:t>user</a:t>
            </a:r>
            <a:r>
              <a:rPr lang="zh-TW" altLang="en-US" dirty="0"/>
              <a:t>會將</a:t>
            </a:r>
            <a:r>
              <a:rPr lang="en-US" altLang="zh-TW" dirty="0"/>
              <a:t>avatar</a:t>
            </a:r>
            <a:r>
              <a:rPr lang="zh-TW" altLang="en-US" dirty="0"/>
              <a:t>是為自己的身體一部份</a:t>
            </a:r>
            <a:r>
              <a:rPr lang="en-US" altLang="zh-TW" dirty="0"/>
              <a:t>, </a:t>
            </a:r>
            <a:r>
              <a:rPr lang="zh-TW" altLang="en-US" dirty="0"/>
              <a:t>對於沉浸式體驗的應用是有幫助的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18</a:t>
            </a:fld>
            <a:endParaRPr lang="zh-TW" altLang="en-US"/>
          </a:p>
        </p:txBody>
      </p:sp>
    </p:spTree>
    <p:extLst>
      <p:ext uri="{BB962C8B-B14F-4D97-AF65-F5344CB8AC3E}">
        <p14:creationId xmlns:p14="http://schemas.microsoft.com/office/powerpoint/2010/main" val="3570860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Hand performance</a:t>
            </a:r>
            <a:r>
              <a:rPr lang="zh-TW" altLang="en-US" dirty="0"/>
              <a:t>則有些屬於</a:t>
            </a:r>
            <a:r>
              <a:rPr lang="en-US" altLang="zh-TW" dirty="0"/>
              <a:t>mimicking interface, </a:t>
            </a:r>
            <a:r>
              <a:rPr lang="zh-TW" altLang="en-US" dirty="0"/>
              <a:t>有些屬於</a:t>
            </a:r>
            <a:r>
              <a:rPr lang="en-US" altLang="zh-TW" dirty="0"/>
              <a:t>controlling interface</a:t>
            </a:r>
            <a:r>
              <a:rPr lang="zh-TW" altLang="en-US" dirty="0"/>
              <a:t> </a:t>
            </a:r>
            <a:endParaRPr lang="en-US" altLang="zh-TW" dirty="0"/>
          </a:p>
          <a:p>
            <a:r>
              <a:rPr lang="zh-TW" altLang="en-US" dirty="0"/>
              <a:t>這邊舉了三個</a:t>
            </a:r>
            <a:r>
              <a:rPr lang="en-US" altLang="zh-TW" dirty="0"/>
              <a:t>Mimicking interface</a:t>
            </a:r>
            <a:r>
              <a:rPr lang="zh-TW" altLang="en-US" dirty="0"/>
              <a:t>的例子</a:t>
            </a:r>
            <a:r>
              <a:rPr lang="en-US" altLang="zh-TW" dirty="0"/>
              <a:t>, </a:t>
            </a:r>
          </a:p>
          <a:p>
            <a:r>
              <a:rPr lang="zh-TW" altLang="en-US" dirty="0"/>
              <a:t>第一個是</a:t>
            </a:r>
            <a:r>
              <a:rPr lang="en-US" altLang="zh-TW" dirty="0"/>
              <a:t>finger-walking</a:t>
            </a:r>
            <a:r>
              <a:rPr lang="zh-TW" altLang="en-US" dirty="0"/>
              <a:t>也就是我的論文想要研究探索的</a:t>
            </a:r>
            <a:r>
              <a:rPr lang="en-US" altLang="zh-TW" dirty="0"/>
              <a:t>, </a:t>
            </a:r>
            <a:r>
              <a:rPr lang="zh-TW" altLang="en-US" dirty="0"/>
              <a:t>他使用食指與中指模仿</a:t>
            </a:r>
            <a:r>
              <a:rPr lang="en-US" altLang="zh-TW" dirty="0"/>
              <a:t>human avatar</a:t>
            </a:r>
            <a:r>
              <a:rPr lang="zh-TW" altLang="en-US" dirty="0"/>
              <a:t>的雙腿移動的情況</a:t>
            </a:r>
            <a:endParaRPr lang="en-US" altLang="zh-TW" dirty="0"/>
          </a:p>
          <a:p>
            <a:r>
              <a:rPr lang="zh-TW" altLang="en-US" dirty="0"/>
              <a:t>第二種是</a:t>
            </a:r>
            <a:r>
              <a:rPr lang="en-US" altLang="zh-TW" dirty="0"/>
              <a:t>glove puppet, </a:t>
            </a:r>
            <a:r>
              <a:rPr lang="zh-TW" altLang="en-US" dirty="0"/>
              <a:t>他使用拇指與食指模仿</a:t>
            </a:r>
            <a:r>
              <a:rPr lang="en-US" altLang="zh-TW" dirty="0"/>
              <a:t>human avatar</a:t>
            </a:r>
            <a:r>
              <a:rPr lang="zh-TW" altLang="en-US" dirty="0"/>
              <a:t>的雙手移動</a:t>
            </a:r>
            <a:endParaRPr lang="en-US" altLang="zh-TW" dirty="0"/>
          </a:p>
          <a:p>
            <a:r>
              <a:rPr lang="zh-TW" altLang="en-US" dirty="0"/>
              <a:t>第三種是</a:t>
            </a:r>
            <a:r>
              <a:rPr lang="en-US" altLang="zh-TW" dirty="0"/>
              <a:t>hand direct mapping, </a:t>
            </a:r>
            <a:r>
              <a:rPr lang="zh-TW" altLang="en-US" dirty="0"/>
              <a:t>也就是直接將表演者的手的動作</a:t>
            </a:r>
            <a:r>
              <a:rPr lang="en-US" altLang="zh-TW" dirty="0"/>
              <a:t>map</a:t>
            </a:r>
            <a:r>
              <a:rPr lang="zh-TW" altLang="en-US" dirty="0"/>
              <a:t>到</a:t>
            </a:r>
            <a:r>
              <a:rPr lang="en-US" altLang="zh-TW" dirty="0"/>
              <a:t>avatar</a:t>
            </a:r>
            <a:r>
              <a:rPr lang="zh-TW" altLang="en-US" dirty="0"/>
              <a:t>的手上</a:t>
            </a:r>
            <a:r>
              <a:rPr lang="en-US" altLang="zh-TW" dirty="0"/>
              <a:t>, </a:t>
            </a:r>
            <a:r>
              <a:rPr lang="zh-TW" altLang="en-US" dirty="0"/>
              <a:t>讓兩者做出相同動作</a:t>
            </a:r>
            <a:r>
              <a:rPr lang="en-US" altLang="zh-TW" dirty="0"/>
              <a:t>. </a:t>
            </a:r>
            <a:r>
              <a:rPr lang="zh-TW" altLang="en-US" dirty="0"/>
              <a:t>這篇研究額外使用</a:t>
            </a:r>
            <a:r>
              <a:rPr lang="en-US" altLang="zh-TW" dirty="0"/>
              <a:t>IK</a:t>
            </a:r>
            <a:r>
              <a:rPr lang="zh-TW" altLang="en-US" dirty="0"/>
              <a:t>將手臂的動作也顯示給表演者 </a:t>
            </a:r>
            <a:endParaRPr lang="en-US" altLang="zh-TW" dirty="0"/>
          </a:p>
          <a:p>
            <a:r>
              <a:rPr lang="zh-TW" altLang="en-US" dirty="0"/>
              <a:t>另外也舉了三個</a:t>
            </a:r>
            <a:r>
              <a:rPr lang="en-US" altLang="zh-TW" dirty="0"/>
              <a:t>controlling interface</a:t>
            </a:r>
            <a:r>
              <a:rPr lang="zh-TW" altLang="en-US" dirty="0"/>
              <a:t>的例子</a:t>
            </a:r>
            <a:r>
              <a:rPr lang="en-US" altLang="zh-TW" dirty="0"/>
              <a:t>, controlling</a:t>
            </a:r>
            <a:r>
              <a:rPr lang="zh-TW" altLang="en-US" dirty="0"/>
              <a:t>隱含的意思是使用者是以第三人稱的視角來操作</a:t>
            </a:r>
            <a:r>
              <a:rPr lang="en-US" altLang="zh-TW" dirty="0"/>
              <a:t>virtual avatar </a:t>
            </a:r>
          </a:p>
          <a:p>
            <a:r>
              <a:rPr lang="zh-TW" altLang="en-US" dirty="0"/>
              <a:t>第一種是</a:t>
            </a:r>
            <a:r>
              <a:rPr lang="en-US" altLang="zh-TW" dirty="0"/>
              <a:t>string puppet</a:t>
            </a:r>
            <a:r>
              <a:rPr lang="zh-TW" altLang="en-US" dirty="0"/>
              <a:t>也就是參考傳統提線木偶的操作方式</a:t>
            </a:r>
            <a:r>
              <a:rPr lang="en-US" altLang="zh-TW" dirty="0"/>
              <a:t>, </a:t>
            </a:r>
            <a:r>
              <a:rPr lang="zh-TW" altLang="en-US" dirty="0"/>
              <a:t>設計的</a:t>
            </a:r>
            <a:r>
              <a:rPr lang="en-US" altLang="zh-TW" dirty="0"/>
              <a:t>virtual avatar control system </a:t>
            </a:r>
          </a:p>
          <a:p>
            <a:r>
              <a:rPr lang="zh-TW" altLang="en-US" dirty="0"/>
              <a:t>第二種是</a:t>
            </a:r>
            <a:r>
              <a:rPr lang="en-US" altLang="zh-TW" dirty="0"/>
              <a:t>dragging in 3D space, </a:t>
            </a:r>
            <a:r>
              <a:rPr lang="zh-TW" altLang="en-US" dirty="0"/>
              <a:t>也就是讓使用者在</a:t>
            </a:r>
            <a:r>
              <a:rPr lang="en-US" altLang="zh-TW" dirty="0"/>
              <a:t>3D</a:t>
            </a:r>
            <a:r>
              <a:rPr lang="zh-TW" altLang="en-US" dirty="0"/>
              <a:t>空間當中</a:t>
            </a:r>
            <a:r>
              <a:rPr lang="en-US" altLang="zh-TW" dirty="0"/>
              <a:t>, </a:t>
            </a:r>
            <a:r>
              <a:rPr lang="zh-TW" altLang="en-US" dirty="0"/>
              <a:t>透過直接拉動</a:t>
            </a:r>
            <a:r>
              <a:rPr lang="en-US" altLang="zh-TW" dirty="0"/>
              <a:t>virtual avatar</a:t>
            </a:r>
            <a:r>
              <a:rPr lang="zh-TW" altLang="en-US" dirty="0"/>
              <a:t>來達成</a:t>
            </a:r>
            <a:r>
              <a:rPr lang="en-US" altLang="zh-TW" dirty="0"/>
              <a:t>animation editing </a:t>
            </a:r>
          </a:p>
          <a:p>
            <a:r>
              <a:rPr lang="zh-TW" altLang="en-US" dirty="0"/>
              <a:t>第三種是</a:t>
            </a:r>
            <a:r>
              <a:rPr lang="en-US" altLang="zh-TW" dirty="0"/>
              <a:t>2D</a:t>
            </a:r>
            <a:r>
              <a:rPr lang="zh-TW" altLang="en-US" dirty="0"/>
              <a:t>的</a:t>
            </a:r>
            <a:r>
              <a:rPr lang="en-US" altLang="zh-TW" dirty="0"/>
              <a:t>dragging, </a:t>
            </a:r>
            <a:r>
              <a:rPr lang="zh-TW" altLang="en-US" dirty="0"/>
              <a:t>這種是最常見的</a:t>
            </a:r>
            <a:r>
              <a:rPr lang="en-US" altLang="zh-TW" dirty="0"/>
              <a:t>, </a:t>
            </a:r>
            <a:r>
              <a:rPr lang="zh-TW" altLang="en-US" dirty="0"/>
              <a:t>也就是現在大多數遊戲製作的介面就是透過</a:t>
            </a:r>
            <a:r>
              <a:rPr lang="en-US" altLang="zh-TW" dirty="0"/>
              <a:t>2D</a:t>
            </a:r>
            <a:r>
              <a:rPr lang="zh-TW" altLang="en-US" dirty="0"/>
              <a:t>的</a:t>
            </a:r>
            <a:r>
              <a:rPr lang="en-US" altLang="zh-TW" dirty="0"/>
              <a:t>cursor(</a:t>
            </a:r>
            <a:r>
              <a:rPr lang="zh-TW" altLang="en-US" dirty="0"/>
              <a:t>滑鼠游標</a:t>
            </a:r>
            <a:r>
              <a:rPr lang="en-US" altLang="zh-TW" dirty="0"/>
              <a:t>)</a:t>
            </a:r>
            <a:r>
              <a:rPr lang="zh-TW" altLang="en-US" dirty="0"/>
              <a:t>來操作</a:t>
            </a:r>
            <a:r>
              <a:rPr lang="en-US" altLang="zh-TW" dirty="0"/>
              <a:t>3D</a:t>
            </a:r>
            <a:r>
              <a:rPr lang="zh-TW" altLang="en-US" dirty="0"/>
              <a:t>的虛擬腳色</a:t>
            </a:r>
            <a:r>
              <a:rPr lang="en-US" altLang="zh-TW" dirty="0"/>
              <a:t>.</a:t>
            </a:r>
            <a:r>
              <a:rPr lang="zh-TW" altLang="en-US" dirty="0"/>
              <a:t> </a:t>
            </a:r>
            <a:r>
              <a:rPr lang="en-US" altLang="zh-TW" dirty="0"/>
              <a:t>E.g. Unity </a:t>
            </a:r>
          </a:p>
          <a:p>
            <a:endParaRPr lang="en-US" altLang="zh-TW" dirty="0"/>
          </a:p>
          <a:p>
            <a:r>
              <a:rPr lang="zh-TW" altLang="en-US" dirty="0"/>
              <a:t>圖片來源</a:t>
            </a:r>
            <a:r>
              <a:rPr lang="en-US" altLang="zh-TW" dirty="0"/>
              <a:t>URL:</a:t>
            </a:r>
            <a:r>
              <a:rPr lang="zh-TW" altLang="en-US" dirty="0"/>
              <a:t> </a:t>
            </a:r>
            <a:r>
              <a:rPr lang="en-US" altLang="zh-TW" dirty="0"/>
              <a:t>https://docs.unity3d.com/Packages/com.unity.animation.rigging@1.2/manual/RiggingWorkflow.html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19</a:t>
            </a:fld>
            <a:endParaRPr lang="zh-TW" altLang="en-US"/>
          </a:p>
        </p:txBody>
      </p:sp>
    </p:spTree>
    <p:extLst>
      <p:ext uri="{BB962C8B-B14F-4D97-AF65-F5344CB8AC3E}">
        <p14:creationId xmlns:p14="http://schemas.microsoft.com/office/powerpoint/2010/main" val="225835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a:t>
            </a:r>
            <a:r>
              <a:rPr lang="en-US" altLang="zh-TW" dirty="0"/>
              <a:t>, </a:t>
            </a:r>
            <a:r>
              <a:rPr lang="zh-TW" altLang="en-US" dirty="0"/>
              <a:t>我們選擇</a:t>
            </a:r>
            <a:r>
              <a:rPr lang="en-US" altLang="zh-TW" dirty="0"/>
              <a:t>finger-walking</a:t>
            </a:r>
            <a:r>
              <a:rPr lang="zh-TW" altLang="en-US" dirty="0"/>
              <a:t>作為操作</a:t>
            </a:r>
            <a:r>
              <a:rPr lang="en-US" altLang="zh-TW" dirty="0"/>
              <a:t>virtual avatar</a:t>
            </a:r>
            <a:r>
              <a:rPr lang="zh-TW" altLang="en-US" dirty="0"/>
              <a:t>的方式</a:t>
            </a:r>
            <a:r>
              <a:rPr lang="en-US" altLang="zh-TW" dirty="0"/>
              <a:t>, </a:t>
            </a:r>
            <a:r>
              <a:rPr lang="zh-TW" altLang="en-US" dirty="0"/>
              <a:t>因為以下的好處</a:t>
            </a:r>
            <a:r>
              <a:rPr lang="en-US" altLang="zh-TW" dirty="0"/>
              <a:t>…… </a:t>
            </a:r>
          </a:p>
          <a:p>
            <a:r>
              <a:rPr lang="en-US" altLang="zh-TW" dirty="0"/>
              <a:t>Finger-walking is </a:t>
            </a:r>
            <a:r>
              <a:rPr lang="en-US" altLang="zh-TW" i="1" u="sng" dirty="0"/>
              <a:t>mimicking</a:t>
            </a:r>
            <a:r>
              <a:rPr lang="en-US" altLang="zh-TW" u="sng" dirty="0"/>
              <a:t> interface</a:t>
            </a:r>
            <a:r>
              <a:rPr lang="en-US" altLang="zh-TW" dirty="0"/>
              <a:t> </a:t>
            </a:r>
            <a:r>
              <a:rPr lang="zh-TW" altLang="en-US" dirty="0"/>
              <a:t>所以可以保留一部份的</a:t>
            </a:r>
            <a:r>
              <a:rPr lang="en-US" altLang="zh-TW" dirty="0"/>
              <a:t>embodiment  </a:t>
            </a:r>
          </a:p>
          <a:p>
            <a:r>
              <a:rPr lang="zh-TW" altLang="en-US" dirty="0"/>
              <a:t>前面的研究有進行</a:t>
            </a:r>
            <a:r>
              <a:rPr lang="en-US" altLang="zh-TW" dirty="0"/>
              <a:t>user study,</a:t>
            </a:r>
            <a:r>
              <a:rPr lang="zh-TW" altLang="en-US" dirty="0"/>
              <a:t> 得到結論是</a:t>
            </a:r>
            <a:r>
              <a:rPr lang="en-US" altLang="zh-TW" dirty="0"/>
              <a:t>finger-walking</a:t>
            </a:r>
            <a:r>
              <a:rPr lang="zh-TW" altLang="en-US" dirty="0"/>
              <a:t>是最多</a:t>
            </a:r>
            <a:r>
              <a:rPr lang="en-US" altLang="zh-TW" dirty="0"/>
              <a:t>user prefer</a:t>
            </a:r>
            <a:r>
              <a:rPr lang="zh-TW" altLang="en-US" dirty="0"/>
              <a:t>的表演方式</a:t>
            </a:r>
            <a:r>
              <a:rPr lang="en-US" altLang="zh-TW" dirty="0"/>
              <a:t>, </a:t>
            </a:r>
            <a:r>
              <a:rPr lang="zh-TW" altLang="en-US" dirty="0"/>
              <a:t>並且是第一直覺想到的操控</a:t>
            </a:r>
            <a:r>
              <a:rPr lang="en-US" altLang="zh-TW" dirty="0"/>
              <a:t>virtual human avatar</a:t>
            </a:r>
            <a:r>
              <a:rPr lang="zh-TW" altLang="en-US" dirty="0"/>
              <a:t>的方式 </a:t>
            </a:r>
            <a:endParaRPr lang="en-US" altLang="zh-TW" dirty="0"/>
          </a:p>
          <a:p>
            <a:r>
              <a:rPr lang="zh-TW" altLang="en-US" dirty="0"/>
              <a:t>我們想要探索</a:t>
            </a:r>
            <a:r>
              <a:rPr lang="en-US" altLang="zh-TW" dirty="0"/>
              <a:t>finger-walking</a:t>
            </a:r>
            <a:r>
              <a:rPr lang="zh-TW" altLang="en-US" dirty="0"/>
              <a:t>還有沒有更多的可能性</a:t>
            </a:r>
            <a:endParaRPr lang="en-US" altLang="zh-TW" dirty="0"/>
          </a:p>
          <a:p>
            <a:r>
              <a:rPr lang="zh-TW" altLang="en-US" dirty="0"/>
              <a:t>並且解除之前的研究造成的限制</a:t>
            </a:r>
            <a:r>
              <a:rPr lang="en-US" altLang="zh-TW" dirty="0"/>
              <a:t>, e.g. </a:t>
            </a:r>
            <a:r>
              <a:rPr lang="zh-TW" altLang="en-US" dirty="0"/>
              <a:t>必須與平面接觸</a:t>
            </a:r>
            <a:r>
              <a:rPr lang="en-US" altLang="zh-TW" dirty="0"/>
              <a:t>, Euler angle</a:t>
            </a:r>
            <a:r>
              <a:rPr lang="zh-TW" altLang="en-US" dirty="0"/>
              <a:t>會造成的</a:t>
            </a:r>
            <a:r>
              <a:rPr lang="en-US" altLang="zh-TW" dirty="0"/>
              <a:t>non-desired animation.</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20</a:t>
            </a:fld>
            <a:endParaRPr lang="zh-TW" altLang="en-US"/>
          </a:p>
        </p:txBody>
      </p:sp>
    </p:spTree>
    <p:extLst>
      <p:ext uri="{BB962C8B-B14F-4D97-AF65-F5344CB8AC3E}">
        <p14:creationId xmlns:p14="http://schemas.microsoft.com/office/powerpoint/2010/main" val="223306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決定</a:t>
            </a:r>
            <a:r>
              <a:rPr lang="en-US" altLang="zh-TW" dirty="0"/>
              <a:t>finger-walking</a:t>
            </a:r>
            <a:r>
              <a:rPr lang="zh-TW" altLang="en-US" dirty="0"/>
              <a:t>作為操控的手段</a:t>
            </a:r>
            <a:r>
              <a:rPr lang="en-US" altLang="zh-TW" dirty="0"/>
              <a:t>, </a:t>
            </a:r>
            <a:r>
              <a:rPr lang="zh-TW" altLang="en-US" dirty="0"/>
              <a:t>就會出現底下幾個問題需要解答 </a:t>
            </a:r>
            <a:endParaRPr lang="en-US" altLang="zh-TW" dirty="0"/>
          </a:p>
          <a:p>
            <a:r>
              <a:rPr lang="en-US" altLang="zh-TW" dirty="0"/>
              <a:t>1. </a:t>
            </a:r>
            <a:r>
              <a:rPr lang="zh-TW" altLang="en-US" dirty="0"/>
              <a:t>如何偵測表演者</a:t>
            </a:r>
            <a:r>
              <a:rPr lang="en-US" altLang="zh-TW" dirty="0"/>
              <a:t>/</a:t>
            </a:r>
            <a:r>
              <a:rPr lang="zh-TW" altLang="en-US" dirty="0"/>
              <a:t>使用者的</a:t>
            </a:r>
            <a:r>
              <a:rPr lang="en-US" altLang="zh-TW" dirty="0"/>
              <a:t>finger walking</a:t>
            </a:r>
            <a:r>
              <a:rPr lang="zh-TW" altLang="en-US" dirty="0"/>
              <a:t>動作 </a:t>
            </a:r>
            <a:r>
              <a:rPr lang="en-US" altLang="zh-TW" dirty="0"/>
              <a:t>-&gt; </a:t>
            </a:r>
            <a:r>
              <a:rPr lang="zh-TW" altLang="en-US" dirty="0"/>
              <a:t>我們使用現成的</a:t>
            </a:r>
            <a:r>
              <a:rPr lang="en-US" altLang="zh-TW" dirty="0"/>
              <a:t>hand pose estimation library: Media pipe </a:t>
            </a:r>
          </a:p>
          <a:p>
            <a:r>
              <a:rPr lang="en-US" altLang="zh-TW" dirty="0"/>
              <a:t>2.</a:t>
            </a:r>
            <a:r>
              <a:rPr lang="zh-TW" altLang="en-US" dirty="0"/>
              <a:t> 如何將</a:t>
            </a:r>
            <a:r>
              <a:rPr lang="en-US" altLang="zh-TW" dirty="0"/>
              <a:t>finger walking</a:t>
            </a:r>
            <a:r>
              <a:rPr lang="zh-TW" altLang="en-US" dirty="0"/>
              <a:t>的動作轉移到</a:t>
            </a:r>
            <a:r>
              <a:rPr lang="en-US" altLang="zh-TW" dirty="0"/>
              <a:t>human avatar</a:t>
            </a:r>
            <a:r>
              <a:rPr lang="zh-TW" altLang="en-US" dirty="0"/>
              <a:t>身上</a:t>
            </a:r>
            <a:r>
              <a:rPr lang="en-US" altLang="zh-TW" dirty="0"/>
              <a:t>, </a:t>
            </a:r>
            <a:r>
              <a:rPr lang="zh-TW" altLang="en-US" dirty="0"/>
              <a:t>讓它出現自然的對應動作</a:t>
            </a:r>
            <a:r>
              <a:rPr lang="en-US" altLang="zh-TW" dirty="0"/>
              <a:t>. </a:t>
            </a:r>
          </a:p>
          <a:p>
            <a:r>
              <a:rPr lang="en-US" altLang="zh-TW" dirty="0"/>
              <a:t>3. </a:t>
            </a:r>
            <a:r>
              <a:rPr lang="zh-TW" altLang="en-US" dirty="0"/>
              <a:t>有哪一些種類的</a:t>
            </a:r>
            <a:r>
              <a:rPr lang="en-US" altLang="zh-TW" dirty="0"/>
              <a:t>finger walking</a:t>
            </a:r>
            <a:r>
              <a:rPr lang="zh-TW" altLang="en-US" dirty="0"/>
              <a:t>動作是大部分一般使用者可以做得出來的</a:t>
            </a:r>
            <a:r>
              <a:rPr lang="en-US" altLang="zh-TW" dirty="0"/>
              <a:t>, </a:t>
            </a:r>
            <a:r>
              <a:rPr lang="zh-TW" altLang="en-US" dirty="0"/>
              <a:t>因為手的動作也是有限制的</a:t>
            </a:r>
            <a:r>
              <a:rPr lang="en-US" altLang="zh-TW" dirty="0"/>
              <a:t>. </a:t>
            </a:r>
            <a:r>
              <a:rPr lang="zh-TW" altLang="en-US" dirty="0"/>
              <a:t>並且</a:t>
            </a:r>
            <a:r>
              <a:rPr lang="en-US" altLang="zh-TW" dirty="0"/>
              <a:t>, </a:t>
            </a:r>
            <a:r>
              <a:rPr lang="zh-TW" altLang="en-US" dirty="0"/>
              <a:t>這些動作是他們認為適合表達</a:t>
            </a:r>
            <a:r>
              <a:rPr lang="en-US" altLang="zh-TW" dirty="0"/>
              <a:t>avatar</a:t>
            </a:r>
            <a:r>
              <a:rPr lang="zh-TW" altLang="en-US" dirty="0"/>
              <a:t>動作的</a:t>
            </a:r>
            <a:endParaRPr lang="en-US" altLang="zh-TW" dirty="0"/>
          </a:p>
          <a:p>
            <a:r>
              <a:rPr lang="en-US" altLang="zh-TW" dirty="0"/>
              <a:t>4. </a:t>
            </a:r>
            <a:r>
              <a:rPr lang="zh-TW" altLang="en-US" dirty="0"/>
              <a:t>更進一步</a:t>
            </a:r>
            <a:r>
              <a:rPr lang="en-US" altLang="zh-TW" dirty="0"/>
              <a:t>, </a:t>
            </a:r>
            <a:r>
              <a:rPr lang="zh-TW" altLang="en-US" dirty="0"/>
              <a:t>有哪一些</a:t>
            </a:r>
            <a:r>
              <a:rPr lang="en-US" altLang="zh-TW" dirty="0"/>
              <a:t>human avatar</a:t>
            </a:r>
            <a:r>
              <a:rPr lang="zh-TW" altLang="en-US" dirty="0"/>
              <a:t>動作是一般使用者認為適合用</a:t>
            </a:r>
            <a:r>
              <a:rPr lang="en-US" altLang="zh-TW" dirty="0"/>
              <a:t>finger-walking</a:t>
            </a:r>
            <a:r>
              <a:rPr lang="zh-TW" altLang="en-US" dirty="0"/>
              <a:t>表達的</a:t>
            </a:r>
            <a:r>
              <a:rPr lang="en-US" altLang="zh-TW" dirty="0"/>
              <a:t>?</a:t>
            </a:r>
          </a:p>
          <a:p>
            <a:r>
              <a:rPr lang="zh-TW" altLang="en-US" dirty="0"/>
              <a:t>為了回答以上的問題</a:t>
            </a:r>
            <a:r>
              <a:rPr lang="en-US" altLang="zh-TW" dirty="0"/>
              <a:t>, </a:t>
            </a:r>
          </a:p>
          <a:p>
            <a:r>
              <a:rPr lang="zh-TW" altLang="en-US" dirty="0"/>
              <a:t>所以</a:t>
            </a:r>
            <a:r>
              <a:rPr lang="en-US" altLang="zh-TW" dirty="0"/>
              <a:t>, </a:t>
            </a:r>
            <a:r>
              <a:rPr lang="zh-TW" altLang="en-US" dirty="0"/>
              <a:t>我們進行的一個</a:t>
            </a:r>
            <a:r>
              <a:rPr lang="en-US" altLang="zh-TW" dirty="0"/>
              <a:t>preliminary study, </a:t>
            </a:r>
            <a:r>
              <a:rPr lang="zh-TW" altLang="en-US" dirty="0"/>
              <a:t>解答</a:t>
            </a:r>
            <a:r>
              <a:rPr lang="en-US" altLang="zh-TW" dirty="0"/>
              <a:t>finger-walking</a:t>
            </a:r>
            <a:r>
              <a:rPr lang="zh-TW" altLang="en-US" dirty="0"/>
              <a:t>有哪一些種類的動作</a:t>
            </a:r>
            <a:r>
              <a:rPr lang="en-US" altLang="zh-TW" dirty="0"/>
              <a:t>, </a:t>
            </a:r>
          </a:p>
          <a:p>
            <a:r>
              <a:rPr lang="zh-TW" altLang="en-US" dirty="0"/>
              <a:t>以及哪一些</a:t>
            </a:r>
            <a:r>
              <a:rPr lang="en-US" altLang="zh-TW" dirty="0"/>
              <a:t>human avatar</a:t>
            </a:r>
            <a:r>
              <a:rPr lang="zh-TW" altLang="en-US" dirty="0"/>
              <a:t>的動作是使用者傾向於使用</a:t>
            </a:r>
            <a:r>
              <a:rPr lang="en-US" altLang="zh-TW" dirty="0"/>
              <a:t>finger-walking</a:t>
            </a:r>
            <a:r>
              <a:rPr lang="zh-TW" altLang="en-US" dirty="0"/>
              <a:t>表達的</a:t>
            </a:r>
            <a:r>
              <a:rPr lang="en-US" altLang="zh-TW" dirty="0"/>
              <a:t>. </a:t>
            </a:r>
          </a:p>
          <a:p>
            <a:r>
              <a:rPr lang="zh-TW" altLang="en-US" dirty="0"/>
              <a:t>除此之外</a:t>
            </a:r>
            <a:r>
              <a:rPr lang="en-US" altLang="zh-TW" dirty="0"/>
              <a:t>, </a:t>
            </a:r>
            <a:r>
              <a:rPr lang="zh-TW" altLang="en-US" dirty="0"/>
              <a:t>我們也設計</a:t>
            </a:r>
            <a:r>
              <a:rPr lang="en-US" altLang="zh-TW" dirty="0"/>
              <a:t>, </a:t>
            </a:r>
            <a:r>
              <a:rPr lang="zh-TW" altLang="en-US" dirty="0"/>
              <a:t>實做了一個從</a:t>
            </a:r>
            <a:r>
              <a:rPr lang="en-US" altLang="zh-TW" dirty="0"/>
              <a:t>finger-walking retarget motion</a:t>
            </a:r>
            <a:r>
              <a:rPr lang="zh-TW" altLang="en-US" dirty="0"/>
              <a:t>到</a:t>
            </a:r>
            <a:r>
              <a:rPr lang="en-US" altLang="zh-TW" dirty="0"/>
              <a:t>human avatar</a:t>
            </a:r>
            <a:r>
              <a:rPr lang="zh-TW" altLang="en-US" dirty="0"/>
              <a:t>身上的方法</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21</a:t>
            </a:fld>
            <a:endParaRPr lang="zh-TW" altLang="en-US"/>
          </a:p>
        </p:txBody>
      </p:sp>
    </p:spTree>
    <p:extLst>
      <p:ext uri="{BB962C8B-B14F-4D97-AF65-F5344CB8AC3E}">
        <p14:creationId xmlns:p14="http://schemas.microsoft.com/office/powerpoint/2010/main" val="1238935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為了回答上面提到的問題</a:t>
            </a:r>
            <a:r>
              <a:rPr lang="en-US" altLang="zh-TW" dirty="0"/>
              <a:t>, </a:t>
            </a:r>
            <a:r>
              <a:rPr lang="zh-TW" altLang="en-US" dirty="0"/>
              <a:t>我們進行了</a:t>
            </a:r>
            <a:r>
              <a:rPr lang="en-US" altLang="zh-TW" dirty="0"/>
              <a:t>preliminary study </a:t>
            </a:r>
          </a:p>
          <a:p>
            <a:endParaRPr lang="en-US" altLang="zh-TW" dirty="0"/>
          </a:p>
          <a:p>
            <a:r>
              <a:rPr lang="zh-TW" altLang="en-US" dirty="0"/>
              <a:t>接下來介紹我們完成的</a:t>
            </a:r>
            <a:r>
              <a:rPr lang="en-US" altLang="zh-TW" dirty="0"/>
              <a:t>preliminary study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22</a:t>
            </a:fld>
            <a:endParaRPr lang="zh-TW" altLang="en-US"/>
          </a:p>
        </p:txBody>
      </p:sp>
    </p:spTree>
    <p:extLst>
      <p:ext uri="{BB962C8B-B14F-4D97-AF65-F5344CB8AC3E}">
        <p14:creationId xmlns:p14="http://schemas.microsoft.com/office/powerpoint/2010/main" val="4204713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目前沒有研究探索</a:t>
            </a:r>
            <a:r>
              <a:rPr lang="en-US" altLang="zh-TW" dirty="0"/>
              <a:t>finger-walking</a:t>
            </a:r>
            <a:r>
              <a:rPr lang="zh-TW" altLang="en-US" dirty="0"/>
              <a:t>在操作互</a:t>
            </a:r>
            <a:r>
              <a:rPr lang="en-US" altLang="zh-TW" dirty="0"/>
              <a:t>human avatar</a:t>
            </a:r>
            <a:r>
              <a:rPr lang="zh-TW" altLang="en-US" dirty="0"/>
              <a:t>的</a:t>
            </a:r>
            <a:r>
              <a:rPr lang="en-US" altLang="zh-TW" dirty="0"/>
              <a:t>interface</a:t>
            </a:r>
            <a:r>
              <a:rPr lang="zh-TW" altLang="en-US" dirty="0"/>
              <a:t>上的潛力</a:t>
            </a:r>
            <a:endParaRPr lang="en-US" altLang="zh-TW" dirty="0"/>
          </a:p>
          <a:p>
            <a:r>
              <a:rPr lang="en-US" altLang="zh-TW" dirty="0"/>
              <a:t>How to improve the immersive experience in gaming? </a:t>
            </a:r>
            <a:r>
              <a:rPr lang="en-US" altLang="zh-TW" dirty="0">
                <a:sym typeface="Wingdings" panose="05000000000000000000" pitchFamily="2" charset="2"/>
              </a:rPr>
              <a:t> embody, but why? And how? </a:t>
            </a:r>
            <a:endParaRPr lang="en-US" altLang="zh-TW" dirty="0"/>
          </a:p>
          <a:p>
            <a:r>
              <a:rPr lang="en-US" altLang="zh-TW" dirty="0"/>
              <a:t>What’s Embodied interaction? what’s embody?</a:t>
            </a:r>
          </a:p>
          <a:p>
            <a:r>
              <a:rPr lang="en-US" altLang="zh-TW" dirty="0"/>
              <a:t>Why using finger-walking?</a:t>
            </a:r>
          </a:p>
          <a:p>
            <a:r>
              <a:rPr lang="en-US" altLang="zh-TW" dirty="0"/>
              <a:t>Why only using hand, but not using body? </a:t>
            </a:r>
          </a:p>
          <a:p>
            <a:r>
              <a:rPr lang="en-US" altLang="zh-TW" dirty="0"/>
              <a:t>Why controlling human avatar?</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a:t>
            </a:fld>
            <a:endParaRPr lang="zh-TW" altLang="en-US"/>
          </a:p>
        </p:txBody>
      </p:sp>
    </p:spTree>
    <p:extLst>
      <p:ext uri="{BB962C8B-B14F-4D97-AF65-F5344CB8AC3E}">
        <p14:creationId xmlns:p14="http://schemas.microsoft.com/office/powerpoint/2010/main" val="953958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他的主要目標有兩個</a:t>
            </a:r>
            <a:r>
              <a:rPr lang="en-US" altLang="zh-TW" dirty="0"/>
              <a:t>:</a:t>
            </a:r>
            <a:r>
              <a:rPr lang="zh-TW" altLang="en-US" dirty="0"/>
              <a:t> </a:t>
            </a:r>
            <a:endParaRPr lang="en-US" altLang="zh-TW" dirty="0"/>
          </a:p>
          <a:p>
            <a:r>
              <a:rPr lang="en-US" altLang="zh-TW" dirty="0"/>
              <a:t>1. </a:t>
            </a:r>
            <a:r>
              <a:rPr lang="zh-TW" altLang="en-US" dirty="0"/>
              <a:t>探索哪一些種類的</a:t>
            </a:r>
            <a:r>
              <a:rPr lang="en-US" altLang="zh-TW" dirty="0"/>
              <a:t>human</a:t>
            </a:r>
            <a:r>
              <a:rPr lang="zh-TW" altLang="en-US" dirty="0"/>
              <a:t>動作會是</a:t>
            </a:r>
            <a:r>
              <a:rPr lang="en-US" altLang="zh-TW" dirty="0"/>
              <a:t>novice users</a:t>
            </a:r>
            <a:r>
              <a:rPr lang="zh-TW" altLang="en-US" dirty="0"/>
              <a:t>想要使用</a:t>
            </a:r>
            <a:r>
              <a:rPr lang="en-US" altLang="zh-TW" dirty="0"/>
              <a:t>finger-walking</a:t>
            </a:r>
            <a:r>
              <a:rPr lang="zh-TW" altLang="en-US" dirty="0"/>
              <a:t>來表演</a:t>
            </a:r>
            <a:r>
              <a:rPr lang="en-US" altLang="zh-TW" dirty="0"/>
              <a:t>/</a:t>
            </a:r>
            <a:r>
              <a:rPr lang="zh-TW" altLang="en-US" dirty="0"/>
              <a:t>代表的</a:t>
            </a:r>
            <a:endParaRPr lang="en-US" altLang="zh-TW" dirty="0"/>
          </a:p>
          <a:p>
            <a:r>
              <a:rPr lang="en-US" altLang="zh-TW" dirty="0"/>
              <a:t>2. </a:t>
            </a:r>
            <a:r>
              <a:rPr lang="zh-TW" altLang="en-US" dirty="0"/>
              <a:t>還有探索到底</a:t>
            </a:r>
            <a:r>
              <a:rPr lang="en-US" altLang="zh-TW" dirty="0"/>
              <a:t>finger-walking</a:t>
            </a:r>
            <a:r>
              <a:rPr lang="zh-TW" altLang="en-US" dirty="0"/>
              <a:t>會有哪一些動作</a:t>
            </a:r>
            <a:r>
              <a:rPr lang="en-US" altLang="zh-TW" dirty="0"/>
              <a:t>, </a:t>
            </a:r>
            <a:r>
              <a:rPr lang="zh-TW" altLang="en-US" dirty="0"/>
              <a:t>我們就可以將這些動作種類實做到我們的</a:t>
            </a:r>
            <a:r>
              <a:rPr lang="en-US" altLang="zh-TW" dirty="0"/>
              <a:t>prototype</a:t>
            </a:r>
            <a:r>
              <a:rPr lang="zh-TW" altLang="en-US" dirty="0"/>
              <a:t>系統當中</a:t>
            </a:r>
            <a:endParaRPr lang="en-US" altLang="zh-TW" dirty="0"/>
          </a:p>
          <a:p>
            <a:r>
              <a:rPr lang="zh-TW" altLang="en-US" dirty="0"/>
              <a:t>緣由</a:t>
            </a:r>
            <a:r>
              <a:rPr lang="en-US" altLang="zh-TW" dirty="0"/>
              <a:t>:</a:t>
            </a:r>
            <a:r>
              <a:rPr lang="zh-TW" altLang="en-US" dirty="0"/>
              <a:t> 先前的研究</a:t>
            </a:r>
            <a:r>
              <a:rPr lang="en-US" altLang="zh-TW" dirty="0"/>
              <a:t>[finger walking]</a:t>
            </a:r>
            <a:r>
              <a:rPr lang="zh-TW" altLang="en-US" dirty="0"/>
              <a:t>只有探索少量的</a:t>
            </a:r>
            <a:r>
              <a:rPr lang="en-US" altLang="zh-TW" dirty="0"/>
              <a:t>human avatar’s locomotion</a:t>
            </a:r>
            <a:r>
              <a:rPr lang="zh-TW" altLang="en-US" dirty="0"/>
              <a:t>作為操作的目標 </a:t>
            </a:r>
            <a:r>
              <a:rPr lang="en-US" altLang="zh-TW" dirty="0"/>
              <a:t>(</a:t>
            </a:r>
            <a:r>
              <a:rPr lang="zh-TW" altLang="en-US" dirty="0"/>
              <a:t>基本的走跑跳而已</a:t>
            </a:r>
            <a:r>
              <a:rPr lang="en-US" altLang="zh-TW" dirty="0"/>
              <a:t>)</a:t>
            </a:r>
            <a:r>
              <a:rPr lang="zh-TW" altLang="en-US" dirty="0"/>
              <a:t> </a:t>
            </a:r>
            <a:endParaRPr lang="en-US" altLang="zh-TW" dirty="0"/>
          </a:p>
          <a:p>
            <a:r>
              <a:rPr lang="zh-TW" altLang="en-US" dirty="0"/>
              <a:t>我們很好奇</a:t>
            </a:r>
            <a:r>
              <a:rPr lang="en-US" altLang="zh-TW" dirty="0"/>
              <a:t>Finger-walking</a:t>
            </a:r>
            <a:r>
              <a:rPr lang="zh-TW" altLang="en-US" dirty="0"/>
              <a:t>是不是真的適合表達很多動作</a:t>
            </a:r>
            <a:r>
              <a:rPr lang="en-US" altLang="zh-TW" dirty="0"/>
              <a:t>, </a:t>
            </a:r>
            <a:r>
              <a:rPr lang="zh-TW" altLang="en-US" dirty="0"/>
              <a:t>還有</a:t>
            </a:r>
            <a:r>
              <a:rPr lang="en-US" altLang="zh-TW" dirty="0"/>
              <a:t>, </a:t>
            </a:r>
            <a:r>
              <a:rPr lang="zh-TW" altLang="en-US" dirty="0"/>
              <a:t>有哪一些</a:t>
            </a:r>
            <a:r>
              <a:rPr lang="en-US" altLang="zh-TW" dirty="0"/>
              <a:t>finger-walking</a:t>
            </a:r>
            <a:r>
              <a:rPr lang="zh-TW" altLang="en-US" dirty="0"/>
              <a:t>的動作是使用者需要的 </a:t>
            </a:r>
            <a:endParaRPr lang="en-US" altLang="zh-TW" dirty="0"/>
          </a:p>
          <a:p>
            <a:r>
              <a:rPr lang="zh-TW" altLang="en-US" dirty="0"/>
              <a:t>我們訪談了</a:t>
            </a:r>
            <a:r>
              <a:rPr lang="en-US" altLang="zh-TW" dirty="0"/>
              <a:t>5</a:t>
            </a:r>
            <a:r>
              <a:rPr lang="zh-TW" altLang="en-US" dirty="0"/>
              <a:t>位一般的使用者</a:t>
            </a:r>
            <a:r>
              <a:rPr lang="en-US" altLang="zh-TW" dirty="0"/>
              <a:t>, </a:t>
            </a:r>
            <a:r>
              <a:rPr lang="zh-TW" altLang="en-US" dirty="0"/>
              <a:t>沒有特別的</a:t>
            </a:r>
            <a:r>
              <a:rPr lang="en-US" altLang="zh-TW" dirty="0"/>
              <a:t>animation editing</a:t>
            </a:r>
            <a:r>
              <a:rPr lang="zh-TW" altLang="en-US" dirty="0"/>
              <a:t>的經驗</a:t>
            </a:r>
            <a:r>
              <a:rPr lang="en-US" altLang="zh-TW" dirty="0"/>
              <a:t>, </a:t>
            </a:r>
            <a:r>
              <a:rPr lang="zh-TW" altLang="en-US" dirty="0"/>
              <a:t>有</a:t>
            </a:r>
            <a:r>
              <a:rPr lang="en-US" altLang="zh-TW" dirty="0"/>
              <a:t>gaming</a:t>
            </a:r>
            <a:r>
              <a:rPr lang="zh-TW" altLang="en-US" dirty="0"/>
              <a:t>的經驗</a:t>
            </a:r>
            <a:r>
              <a:rPr lang="en-US" altLang="zh-TW" dirty="0"/>
              <a:t>, </a:t>
            </a:r>
            <a:r>
              <a:rPr lang="zh-TW" altLang="en-US" dirty="0"/>
              <a:t>但是也沒有</a:t>
            </a:r>
            <a:r>
              <a:rPr lang="en-US" altLang="zh-TW" dirty="0"/>
              <a:t>storytelling</a:t>
            </a:r>
            <a:r>
              <a:rPr lang="zh-TW" altLang="en-US" dirty="0"/>
              <a:t>的經驗</a:t>
            </a:r>
            <a:r>
              <a:rPr lang="en-US" altLang="zh-TW" dirty="0"/>
              <a:t>. </a:t>
            </a:r>
          </a:p>
          <a:p>
            <a:r>
              <a:rPr lang="zh-TW" altLang="en-US" dirty="0"/>
              <a:t>因為奧運運動的影片有很豐富的動作</a:t>
            </a:r>
            <a:r>
              <a:rPr lang="en-US" altLang="zh-TW" dirty="0"/>
              <a:t>, </a:t>
            </a:r>
            <a:r>
              <a:rPr lang="zh-TW" altLang="en-US" dirty="0"/>
              <a:t>基本上囊括了大部分有可能出現的人體動作</a:t>
            </a:r>
            <a:r>
              <a:rPr lang="en-US" altLang="zh-TW" dirty="0"/>
              <a:t>, </a:t>
            </a:r>
          </a:p>
          <a:p>
            <a:r>
              <a:rPr lang="zh-TW" altLang="en-US" dirty="0"/>
              <a:t>所以</a:t>
            </a:r>
            <a:r>
              <a:rPr lang="en-US" altLang="zh-TW" dirty="0"/>
              <a:t>, </a:t>
            </a:r>
            <a:r>
              <a:rPr lang="zh-TW" altLang="en-US" dirty="0"/>
              <a:t>我們從</a:t>
            </a:r>
            <a:r>
              <a:rPr lang="en-US" altLang="zh-TW" dirty="0"/>
              <a:t>2020</a:t>
            </a:r>
            <a:r>
              <a:rPr lang="zh-TW" altLang="en-US" dirty="0"/>
              <a:t>東京奧運的運動項目當中挑選了</a:t>
            </a:r>
            <a:r>
              <a:rPr lang="en-US" altLang="zh-TW" dirty="0"/>
              <a:t>28</a:t>
            </a:r>
            <a:r>
              <a:rPr lang="zh-TW" altLang="en-US" dirty="0"/>
              <a:t>個運動項目 </a:t>
            </a:r>
            <a:r>
              <a:rPr lang="en-US" altLang="zh-TW" dirty="0"/>
              <a:t>(</a:t>
            </a:r>
            <a:r>
              <a:rPr lang="zh-TW" altLang="en-US" dirty="0"/>
              <a:t>排除重複的運動項目以及水上運動項目</a:t>
            </a:r>
            <a:r>
              <a:rPr lang="en-US" altLang="zh-TW" dirty="0"/>
              <a:t>), </a:t>
            </a:r>
            <a:r>
              <a:rPr lang="zh-TW" altLang="en-US" dirty="0"/>
              <a:t>播放他的重播回放給受訪者觀看</a:t>
            </a:r>
            <a:r>
              <a:rPr lang="en-US" altLang="zh-TW" dirty="0"/>
              <a:t>,</a:t>
            </a:r>
          </a:p>
          <a:p>
            <a:r>
              <a:rPr lang="zh-TW" altLang="en-US" dirty="0"/>
              <a:t>並請受訪者使用</a:t>
            </a:r>
            <a:r>
              <a:rPr lang="en-US" altLang="zh-TW" dirty="0"/>
              <a:t>finger-walking</a:t>
            </a:r>
            <a:r>
              <a:rPr lang="zh-TW" altLang="en-US" dirty="0"/>
              <a:t>的方式表達重播回放當中的動作</a:t>
            </a:r>
            <a:r>
              <a:rPr lang="en-US" altLang="zh-TW" dirty="0"/>
              <a:t>,</a:t>
            </a:r>
            <a:r>
              <a:rPr lang="zh-TW" altLang="en-US" dirty="0"/>
              <a:t> 除了</a:t>
            </a:r>
            <a:r>
              <a:rPr lang="en-US" altLang="zh-TW" dirty="0"/>
              <a:t>finger-walking</a:t>
            </a:r>
            <a:r>
              <a:rPr lang="zh-TW" altLang="en-US" dirty="0"/>
              <a:t>的</a:t>
            </a:r>
            <a:r>
              <a:rPr lang="en-US" altLang="zh-TW" dirty="0"/>
              <a:t>mapping</a:t>
            </a:r>
            <a:r>
              <a:rPr lang="zh-TW" altLang="en-US" dirty="0"/>
              <a:t>方式外</a:t>
            </a:r>
            <a:r>
              <a:rPr lang="en-US" altLang="zh-TW" dirty="0"/>
              <a:t>, </a:t>
            </a:r>
          </a:p>
          <a:p>
            <a:r>
              <a:rPr lang="zh-TW" altLang="en-US" dirty="0"/>
              <a:t>我們額外請受訪者額外再使用手來表達這個動作</a:t>
            </a:r>
            <a:r>
              <a:rPr lang="en-US" altLang="zh-TW" dirty="0"/>
              <a:t>, </a:t>
            </a:r>
            <a:r>
              <a:rPr lang="zh-TW" altLang="en-US" dirty="0"/>
              <a:t>但是這次不受到</a:t>
            </a:r>
            <a:r>
              <a:rPr lang="en-US" altLang="zh-TW" dirty="0"/>
              <a:t>finger-walking mapping</a:t>
            </a:r>
            <a:r>
              <a:rPr lang="zh-TW" altLang="en-US" dirty="0"/>
              <a:t>的限制</a:t>
            </a:r>
            <a:r>
              <a:rPr lang="en-US" altLang="zh-TW" dirty="0"/>
              <a:t>, </a:t>
            </a:r>
          </a:p>
          <a:p>
            <a:r>
              <a:rPr lang="zh-TW" altLang="en-US" dirty="0"/>
              <a:t>最後</a:t>
            </a:r>
            <a:r>
              <a:rPr lang="en-US" altLang="zh-TW" dirty="0"/>
              <a:t>, </a:t>
            </a:r>
            <a:r>
              <a:rPr lang="zh-TW" altLang="en-US" dirty="0"/>
              <a:t>請受訪者想像使用全身表達該動作的情況</a:t>
            </a:r>
            <a:r>
              <a:rPr lang="en-US" altLang="zh-TW" dirty="0"/>
              <a:t>. </a:t>
            </a:r>
          </a:p>
          <a:p>
            <a:r>
              <a:rPr lang="zh-TW" altLang="en-US" dirty="0"/>
              <a:t>動作表達完成後後</a:t>
            </a:r>
            <a:r>
              <a:rPr lang="en-US" altLang="zh-TW" dirty="0"/>
              <a:t>, </a:t>
            </a:r>
            <a:r>
              <a:rPr lang="zh-TW" altLang="en-US" dirty="0"/>
              <a:t>會請受訪者從以商三種方式當中挑選出他最傾向於使用哪一種方式表達重播與回放當中的運動員動作</a:t>
            </a:r>
            <a:r>
              <a:rPr lang="en-US" altLang="zh-TW" dirty="0"/>
              <a:t>, </a:t>
            </a:r>
          </a:p>
          <a:p>
            <a:r>
              <a:rPr lang="zh-TW" altLang="en-US" dirty="0"/>
              <a:t>同時會請他們考慮</a:t>
            </a:r>
            <a:r>
              <a:rPr lang="en-US" altLang="zh-TW" dirty="0"/>
              <a:t>”</a:t>
            </a:r>
            <a:r>
              <a:rPr lang="zh-TW" altLang="en-US" dirty="0"/>
              <a:t>動作的表達性</a:t>
            </a:r>
            <a:r>
              <a:rPr lang="en-US" altLang="zh-TW" dirty="0"/>
              <a:t>”, “</a:t>
            </a:r>
            <a:r>
              <a:rPr lang="zh-TW" altLang="en-US" dirty="0"/>
              <a:t>操作的容易程度</a:t>
            </a:r>
            <a:r>
              <a:rPr lang="en-US" altLang="zh-TW" dirty="0"/>
              <a:t>”, “</a:t>
            </a:r>
            <a:r>
              <a:rPr lang="zh-TW" altLang="en-US" dirty="0"/>
              <a:t>操作的疲勞程度</a:t>
            </a:r>
            <a:r>
              <a:rPr lang="en-US" altLang="zh-TW" dirty="0"/>
              <a:t>”. </a:t>
            </a:r>
          </a:p>
          <a:p>
            <a:r>
              <a:rPr lang="zh-TW" altLang="en-US" dirty="0"/>
              <a:t>整個訪談結束後</a:t>
            </a:r>
            <a:r>
              <a:rPr lang="en-US" altLang="zh-TW" dirty="0"/>
              <a:t>, </a:t>
            </a:r>
            <a:r>
              <a:rPr lang="zh-TW" altLang="en-US" dirty="0"/>
              <a:t>會分類</a:t>
            </a:r>
            <a:r>
              <a:rPr lang="en-US" altLang="zh-TW" dirty="0"/>
              <a:t>finger-walking performances, </a:t>
            </a:r>
            <a:r>
              <a:rPr lang="zh-TW" altLang="en-US" dirty="0"/>
              <a:t>以及了解每一種運動員動作會讓一般使用者認為適不適合使用</a:t>
            </a:r>
            <a:r>
              <a:rPr lang="en-US" altLang="zh-TW" dirty="0"/>
              <a:t>finger-walking</a:t>
            </a:r>
            <a:r>
              <a:rPr lang="zh-TW" altLang="en-US" dirty="0"/>
              <a:t>表達</a:t>
            </a:r>
            <a:r>
              <a:rPr lang="en-US" altLang="zh-TW" dirty="0"/>
              <a:t>, </a:t>
            </a:r>
            <a:r>
              <a:rPr lang="zh-TW" altLang="en-US" dirty="0"/>
              <a:t>適合使用哪一種</a:t>
            </a:r>
            <a:r>
              <a:rPr lang="en-US" altLang="zh-TW" dirty="0"/>
              <a:t>finger-walking</a:t>
            </a:r>
            <a:r>
              <a:rPr lang="zh-TW" altLang="en-US" dirty="0"/>
              <a:t>動作表達</a:t>
            </a:r>
            <a:r>
              <a:rPr lang="en-US" altLang="zh-TW" dirty="0"/>
              <a:t>. </a:t>
            </a:r>
          </a:p>
          <a:p>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23</a:t>
            </a:fld>
            <a:endParaRPr lang="zh-TW" altLang="en-US"/>
          </a:p>
        </p:txBody>
      </p:sp>
    </p:spTree>
    <p:extLst>
      <p:ext uri="{BB962C8B-B14F-4D97-AF65-F5344CB8AC3E}">
        <p14:creationId xmlns:p14="http://schemas.microsoft.com/office/powerpoint/2010/main" val="133166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a:t>
            </a:r>
            <a:r>
              <a:rPr lang="en-US" altLang="zh-TW" dirty="0"/>
              <a:t>, </a:t>
            </a:r>
            <a:r>
              <a:rPr lang="zh-TW" altLang="en-US" dirty="0"/>
              <a:t>可以看到訪談的結果</a:t>
            </a:r>
            <a:r>
              <a:rPr lang="en-US" altLang="zh-TW" dirty="0"/>
              <a:t>, </a:t>
            </a:r>
            <a:r>
              <a:rPr lang="zh-TW" altLang="en-US" dirty="0"/>
              <a:t>有近半數的動作是適合使用</a:t>
            </a:r>
            <a:r>
              <a:rPr lang="en-US" altLang="zh-TW" dirty="0"/>
              <a:t>finger-walking</a:t>
            </a:r>
            <a:r>
              <a:rPr lang="zh-TW" altLang="en-US" dirty="0"/>
              <a:t>表達的</a:t>
            </a:r>
            <a:r>
              <a:rPr lang="en-US" altLang="zh-TW" dirty="0"/>
              <a:t>, </a:t>
            </a:r>
            <a:r>
              <a:rPr lang="zh-TW" altLang="en-US" dirty="0"/>
              <a:t>代表它的應用範圍是廣泛的</a:t>
            </a:r>
            <a:endParaRPr lang="en-US" altLang="zh-TW" dirty="0"/>
          </a:p>
          <a:p>
            <a:r>
              <a:rPr lang="zh-TW" altLang="en-US" dirty="0"/>
              <a:t>再來看看</a:t>
            </a:r>
            <a:r>
              <a:rPr lang="en-US" altLang="zh-TW" dirty="0"/>
              <a:t>finger-walking</a:t>
            </a:r>
            <a:r>
              <a:rPr lang="zh-TW" altLang="en-US" dirty="0"/>
              <a:t>動作分類的結果</a:t>
            </a:r>
            <a:r>
              <a:rPr lang="en-US" altLang="zh-TW" dirty="0"/>
              <a:t>, </a:t>
            </a:r>
            <a:r>
              <a:rPr lang="zh-TW" altLang="en-US" dirty="0"/>
              <a:t>結果列在左邊的表格當中</a:t>
            </a:r>
            <a:r>
              <a:rPr lang="en-US" altLang="zh-TW" dirty="0"/>
              <a:t>, finger-walking</a:t>
            </a:r>
            <a:r>
              <a:rPr lang="zh-TW" altLang="en-US" dirty="0"/>
              <a:t>的動作總共被分成</a:t>
            </a:r>
            <a:r>
              <a:rPr lang="en-US" altLang="zh-TW" dirty="0"/>
              <a:t>7</a:t>
            </a:r>
            <a:r>
              <a:rPr lang="zh-TW" altLang="en-US" dirty="0"/>
              <a:t>種類別</a:t>
            </a:r>
            <a:r>
              <a:rPr lang="en-US" altLang="zh-TW" dirty="0"/>
              <a:t>. </a:t>
            </a:r>
          </a:p>
          <a:p>
            <a:r>
              <a:rPr lang="zh-TW" altLang="en-US" dirty="0"/>
              <a:t>我們分類</a:t>
            </a:r>
            <a:r>
              <a:rPr lang="en-US" altLang="zh-TW" dirty="0"/>
              <a:t>finger-walking</a:t>
            </a:r>
            <a:r>
              <a:rPr lang="zh-TW" altLang="en-US" dirty="0"/>
              <a:t>動作的方式是</a:t>
            </a:r>
            <a:r>
              <a:rPr lang="en-US" altLang="zh-TW" dirty="0"/>
              <a:t>, </a:t>
            </a:r>
            <a:r>
              <a:rPr lang="zh-TW" altLang="en-US" dirty="0"/>
              <a:t>把</a:t>
            </a:r>
            <a:r>
              <a:rPr lang="en-US" altLang="zh-TW" dirty="0"/>
              <a:t>hand global translation</a:t>
            </a:r>
            <a:r>
              <a:rPr lang="zh-TW" altLang="en-US" dirty="0"/>
              <a:t>以及</a:t>
            </a:r>
            <a:r>
              <a:rPr lang="en-US" altLang="zh-TW" dirty="0"/>
              <a:t>rotation</a:t>
            </a:r>
            <a:r>
              <a:rPr lang="zh-TW" altLang="en-US" dirty="0"/>
              <a:t>去除</a:t>
            </a:r>
            <a:r>
              <a:rPr lang="en-US" altLang="zh-TW" dirty="0"/>
              <a:t>, </a:t>
            </a:r>
            <a:r>
              <a:rPr lang="zh-TW" altLang="en-US" dirty="0"/>
              <a:t>只觀察手指的動作做分類</a:t>
            </a:r>
            <a:r>
              <a:rPr lang="en-US" altLang="zh-TW" dirty="0"/>
              <a:t>. </a:t>
            </a:r>
          </a:p>
          <a:p>
            <a:r>
              <a:rPr lang="zh-TW" altLang="en-US" dirty="0"/>
              <a:t>例如</a:t>
            </a:r>
            <a:r>
              <a:rPr lang="en-US" altLang="zh-TW" dirty="0"/>
              <a:t>, </a:t>
            </a:r>
            <a:r>
              <a:rPr lang="zh-TW" altLang="en-US" dirty="0"/>
              <a:t>兩隻手指併攏的動作 </a:t>
            </a:r>
            <a:r>
              <a:rPr lang="en-US" altLang="zh-TW" dirty="0"/>
              <a:t>(archery)</a:t>
            </a:r>
            <a:r>
              <a:rPr lang="zh-TW" altLang="en-US" dirty="0"/>
              <a:t>與加上旋轉的動作 </a:t>
            </a:r>
            <a:r>
              <a:rPr lang="en-US" altLang="zh-TW" dirty="0"/>
              <a:t>(shooting),</a:t>
            </a:r>
            <a:r>
              <a:rPr lang="zh-TW" altLang="en-US" dirty="0"/>
              <a:t> 兩者的差別只在手腕的</a:t>
            </a:r>
            <a:r>
              <a:rPr lang="en-US" altLang="zh-TW" dirty="0"/>
              <a:t>rotation</a:t>
            </a:r>
            <a:r>
              <a:rPr lang="zh-TW" altLang="en-US" dirty="0"/>
              <a:t>而已</a:t>
            </a:r>
            <a:r>
              <a:rPr lang="en-US" altLang="zh-TW" dirty="0"/>
              <a:t>, </a:t>
            </a:r>
            <a:r>
              <a:rPr lang="zh-TW" altLang="en-US" dirty="0"/>
              <a:t>所以被分到同一類 </a:t>
            </a:r>
            <a:endParaRPr lang="en-US" altLang="zh-TW" dirty="0"/>
          </a:p>
          <a:p>
            <a:r>
              <a:rPr lang="zh-TW" altLang="en-US" dirty="0"/>
              <a:t>我將左邊的表格統計完成後</a:t>
            </a:r>
            <a:r>
              <a:rPr lang="en-US" altLang="zh-TW" dirty="0"/>
              <a:t>, </a:t>
            </a:r>
            <a:r>
              <a:rPr lang="zh-TW" altLang="en-US" dirty="0"/>
              <a:t>整理成右邊的</a:t>
            </a:r>
            <a:r>
              <a:rPr lang="en-US" altLang="zh-TW" dirty="0"/>
              <a:t>bar chart. </a:t>
            </a:r>
          </a:p>
          <a:p>
            <a:r>
              <a:rPr lang="zh-TW" altLang="en-US" dirty="0"/>
              <a:t>可以看到</a:t>
            </a:r>
            <a:r>
              <a:rPr lang="en-US" altLang="zh-TW" dirty="0"/>
              <a:t>, </a:t>
            </a:r>
            <a:r>
              <a:rPr lang="zh-TW" altLang="en-US" dirty="0"/>
              <a:t>幾乎所有動作類別都會有一半的運動動作是適合使用</a:t>
            </a:r>
            <a:r>
              <a:rPr lang="en-US" altLang="zh-TW" dirty="0"/>
              <a:t>finger-walking</a:t>
            </a:r>
            <a:r>
              <a:rPr lang="zh-TW" altLang="en-US" dirty="0"/>
              <a:t>表達的</a:t>
            </a:r>
            <a:r>
              <a:rPr lang="en-US" altLang="zh-TW" dirty="0"/>
              <a:t>. </a:t>
            </a:r>
            <a:r>
              <a:rPr lang="zh-TW" altLang="en-US" dirty="0"/>
              <a:t>除了</a:t>
            </a:r>
            <a:r>
              <a:rPr lang="en-US" altLang="zh-TW" dirty="0"/>
              <a:t>”stand”</a:t>
            </a:r>
            <a:r>
              <a:rPr lang="zh-TW" altLang="en-US" dirty="0"/>
              <a:t>以及</a:t>
            </a:r>
            <a:r>
              <a:rPr lang="en-US" altLang="zh-TW" dirty="0"/>
              <a:t>”single step”. </a:t>
            </a:r>
          </a:p>
          <a:p>
            <a:r>
              <a:rPr lang="zh-TW" altLang="en-US" dirty="0"/>
              <a:t>我們來看一下</a:t>
            </a:r>
            <a:r>
              <a:rPr lang="en-US" altLang="zh-TW" dirty="0"/>
              <a:t>stand</a:t>
            </a:r>
            <a:r>
              <a:rPr lang="zh-TW" altLang="en-US" dirty="0"/>
              <a:t>以及</a:t>
            </a:r>
            <a:r>
              <a:rPr lang="en-US" altLang="zh-TW" dirty="0"/>
              <a:t>single step</a:t>
            </a:r>
            <a:r>
              <a:rPr lang="zh-TW" altLang="en-US" dirty="0"/>
              <a:t>都有哪一些運動</a:t>
            </a:r>
            <a:r>
              <a:rPr lang="en-US" altLang="zh-TW" dirty="0"/>
              <a:t>. </a:t>
            </a:r>
          </a:p>
          <a:p>
            <a:r>
              <a:rPr lang="zh-TW" altLang="en-US" dirty="0"/>
              <a:t>首先是</a:t>
            </a:r>
            <a:r>
              <a:rPr lang="en-US" altLang="zh-TW" dirty="0"/>
              <a:t>stand, </a:t>
            </a:r>
            <a:r>
              <a:rPr lang="zh-TW" altLang="en-US" dirty="0"/>
              <a:t>很明顯可以發現這三種運動的動作都是集中在手部的</a:t>
            </a:r>
            <a:r>
              <a:rPr lang="en-US" altLang="zh-TW" dirty="0"/>
              <a:t>, </a:t>
            </a:r>
            <a:r>
              <a:rPr lang="zh-TW" altLang="en-US" dirty="0"/>
              <a:t>受訪者一致認為表達手部動作是比較重要的</a:t>
            </a:r>
            <a:r>
              <a:rPr lang="en-US" altLang="zh-TW" dirty="0"/>
              <a:t>. </a:t>
            </a:r>
          </a:p>
          <a:p>
            <a:r>
              <a:rPr lang="zh-TW" altLang="en-US" dirty="0"/>
              <a:t>另一個是</a:t>
            </a:r>
            <a:r>
              <a:rPr lang="en-US" altLang="zh-TW" dirty="0"/>
              <a:t>single step, </a:t>
            </a:r>
            <a:r>
              <a:rPr lang="zh-TW" altLang="en-US" dirty="0"/>
              <a:t>這類型的運動動作腿部的動作單純只是位移的手段</a:t>
            </a:r>
            <a:r>
              <a:rPr lang="en-US" altLang="zh-TW" dirty="0"/>
              <a:t>, </a:t>
            </a:r>
            <a:r>
              <a:rPr lang="zh-TW" altLang="en-US" dirty="0"/>
              <a:t>具有代表性的動作依然是上半身軀幹的動作</a:t>
            </a:r>
            <a:r>
              <a:rPr lang="en-US" altLang="zh-TW" dirty="0"/>
              <a:t>. </a:t>
            </a:r>
          </a:p>
          <a:p>
            <a:r>
              <a:rPr lang="zh-TW" altLang="en-US" dirty="0"/>
              <a:t>所以</a:t>
            </a:r>
            <a:r>
              <a:rPr lang="en-US" altLang="zh-TW" dirty="0"/>
              <a:t>, </a:t>
            </a:r>
            <a:r>
              <a:rPr lang="zh-TW" altLang="en-US" dirty="0"/>
              <a:t>受訪者一致認為比較適合利用手部動作模仿運動員的手部動作</a:t>
            </a:r>
            <a:r>
              <a:rPr lang="en-US" altLang="zh-TW" dirty="0"/>
              <a:t>. </a:t>
            </a:r>
            <a:r>
              <a:rPr lang="zh-TW" altLang="en-US" dirty="0"/>
              <a:t>例如</a:t>
            </a:r>
            <a:r>
              <a:rPr lang="en-US" altLang="zh-TW" dirty="0"/>
              <a:t>, </a:t>
            </a:r>
            <a:r>
              <a:rPr lang="zh-TW" altLang="en-US" dirty="0"/>
              <a:t>羽球的揮拍動作</a:t>
            </a:r>
            <a:r>
              <a:rPr lang="en-US" altLang="zh-TW" dirty="0"/>
              <a:t>, </a:t>
            </a:r>
            <a:r>
              <a:rPr lang="zh-TW" altLang="en-US" dirty="0"/>
              <a:t>相較於跨步動作而言重要很多</a:t>
            </a:r>
            <a:r>
              <a:rPr lang="en-US" altLang="zh-TW" dirty="0"/>
              <a:t>. </a:t>
            </a:r>
          </a:p>
          <a:p>
            <a:r>
              <a:rPr lang="zh-TW" altLang="en-US" dirty="0"/>
              <a:t>總結是這兩種類型的動作不適合使用</a:t>
            </a:r>
            <a:r>
              <a:rPr lang="en-US" altLang="zh-TW" dirty="0"/>
              <a:t>finger-walking</a:t>
            </a:r>
            <a:r>
              <a:rPr lang="zh-TW" altLang="en-US" dirty="0"/>
              <a:t>表達</a:t>
            </a:r>
            <a:r>
              <a:rPr lang="en-US" altLang="zh-TW" dirty="0"/>
              <a:t>.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24</a:t>
            </a:fld>
            <a:endParaRPr lang="zh-TW" altLang="en-US"/>
          </a:p>
        </p:txBody>
      </p:sp>
    </p:spTree>
    <p:extLst>
      <p:ext uri="{BB962C8B-B14F-4D97-AF65-F5344CB8AC3E}">
        <p14:creationId xmlns:p14="http://schemas.microsoft.com/office/powerpoint/2010/main" val="410128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根據訪談的結果以及剛才的統計結果</a:t>
            </a:r>
            <a:r>
              <a:rPr lang="en-US" altLang="zh-TW" dirty="0"/>
              <a:t>, </a:t>
            </a:r>
            <a:r>
              <a:rPr lang="zh-TW" altLang="en-US" dirty="0"/>
              <a:t>我們歸納出兩個重要的因素</a:t>
            </a:r>
            <a:r>
              <a:rPr lang="en-US" altLang="zh-TW" dirty="0"/>
              <a:t>, </a:t>
            </a:r>
            <a:r>
              <a:rPr lang="zh-TW" altLang="en-US" dirty="0"/>
              <a:t>她們是讓</a:t>
            </a:r>
            <a:r>
              <a:rPr lang="en-US" altLang="zh-TW" dirty="0"/>
              <a:t>novice user</a:t>
            </a:r>
            <a:r>
              <a:rPr lang="zh-TW" altLang="en-US" dirty="0"/>
              <a:t>認為是否適合使用</a:t>
            </a:r>
            <a:r>
              <a:rPr lang="en-US" altLang="zh-TW" dirty="0"/>
              <a:t>finger-walking</a:t>
            </a:r>
            <a:r>
              <a:rPr lang="zh-TW" altLang="en-US" dirty="0"/>
              <a:t>的重要因素</a:t>
            </a:r>
            <a:endParaRPr lang="en-US" altLang="zh-TW" dirty="0"/>
          </a:p>
          <a:p>
            <a:r>
              <a:rPr lang="zh-TW" altLang="en-US" dirty="0"/>
              <a:t>第一個是相關性</a:t>
            </a:r>
            <a:r>
              <a:rPr lang="en-US" altLang="zh-TW" dirty="0"/>
              <a:t>, </a:t>
            </a:r>
            <a:r>
              <a:rPr lang="zh-TW" altLang="en-US" dirty="0"/>
              <a:t>也就是使用者做的</a:t>
            </a:r>
            <a:r>
              <a:rPr lang="en-US" altLang="zh-TW" dirty="0"/>
              <a:t>performance</a:t>
            </a:r>
            <a:r>
              <a:rPr lang="zh-TW" altLang="en-US" dirty="0"/>
              <a:t>要與</a:t>
            </a:r>
            <a:r>
              <a:rPr lang="en-US" altLang="zh-TW" dirty="0"/>
              <a:t>avatar</a:t>
            </a:r>
            <a:r>
              <a:rPr lang="zh-TW" altLang="en-US" dirty="0"/>
              <a:t>做的動作相關</a:t>
            </a:r>
            <a:r>
              <a:rPr lang="en-US" altLang="zh-TW" dirty="0"/>
              <a:t>/</a:t>
            </a:r>
            <a:r>
              <a:rPr lang="zh-TW" altLang="en-US" dirty="0"/>
              <a:t>相似</a:t>
            </a:r>
            <a:r>
              <a:rPr lang="en-US" altLang="zh-TW" dirty="0"/>
              <a:t>. </a:t>
            </a:r>
          </a:p>
          <a:p>
            <a:r>
              <a:rPr lang="zh-TW" altLang="en-US" dirty="0"/>
              <a:t>完全沒有相關的動作會讓</a:t>
            </a:r>
            <a:r>
              <a:rPr lang="en-US" altLang="zh-TW" dirty="0"/>
              <a:t>interface</a:t>
            </a:r>
            <a:r>
              <a:rPr lang="zh-TW" altLang="en-US" dirty="0"/>
              <a:t>就失去了</a:t>
            </a:r>
            <a:r>
              <a:rPr lang="en-US" altLang="zh-TW" dirty="0"/>
              <a:t>intuitive</a:t>
            </a:r>
            <a:r>
              <a:rPr lang="zh-TW" altLang="en-US" dirty="0"/>
              <a:t>的特性</a:t>
            </a:r>
            <a:r>
              <a:rPr lang="en-US" altLang="zh-TW" dirty="0"/>
              <a:t>, </a:t>
            </a:r>
            <a:r>
              <a:rPr lang="zh-TW" altLang="en-US" dirty="0"/>
              <a:t>代表</a:t>
            </a:r>
            <a:r>
              <a:rPr lang="en-US" altLang="zh-TW" dirty="0"/>
              <a:t>user</a:t>
            </a:r>
            <a:r>
              <a:rPr lang="zh-TW" altLang="en-US" dirty="0"/>
              <a:t>需要訓練與學習</a:t>
            </a:r>
            <a:r>
              <a:rPr lang="en-US" altLang="zh-TW" dirty="0"/>
              <a:t>interface</a:t>
            </a:r>
            <a:r>
              <a:rPr lang="zh-TW" altLang="en-US" dirty="0"/>
              <a:t>的使用方法</a:t>
            </a:r>
            <a:r>
              <a:rPr lang="en-US" altLang="zh-TW" dirty="0"/>
              <a:t>. </a:t>
            </a:r>
          </a:p>
          <a:p>
            <a:r>
              <a:rPr lang="zh-TW" altLang="en-US" dirty="0"/>
              <a:t>第二個是代表性</a:t>
            </a:r>
            <a:r>
              <a:rPr lang="en-US" altLang="zh-TW" dirty="0"/>
              <a:t>, </a:t>
            </a:r>
            <a:r>
              <a:rPr lang="zh-TW" altLang="en-US" dirty="0"/>
              <a:t>也就是使用者模仿的</a:t>
            </a:r>
            <a:r>
              <a:rPr lang="en-US" altLang="zh-TW" dirty="0"/>
              <a:t>avatar</a:t>
            </a:r>
            <a:r>
              <a:rPr lang="zh-TW" altLang="en-US" dirty="0"/>
              <a:t>動作</a:t>
            </a:r>
            <a:r>
              <a:rPr lang="en-US" altLang="zh-TW" dirty="0"/>
              <a:t>, </a:t>
            </a:r>
            <a:r>
              <a:rPr lang="zh-TW" altLang="en-US" dirty="0"/>
              <a:t>需要能夠代表</a:t>
            </a:r>
            <a:r>
              <a:rPr lang="en-US" altLang="zh-TW" dirty="0"/>
              <a:t>avatar</a:t>
            </a:r>
            <a:r>
              <a:rPr lang="zh-TW" altLang="en-US" dirty="0"/>
              <a:t>的整體動作</a:t>
            </a:r>
            <a:r>
              <a:rPr lang="en-US" altLang="zh-TW" dirty="0"/>
              <a:t>. </a:t>
            </a:r>
          </a:p>
          <a:p>
            <a:r>
              <a:rPr lang="zh-TW" altLang="en-US" dirty="0"/>
              <a:t>這會是建立在相關性之上的特性</a:t>
            </a:r>
            <a:r>
              <a:rPr lang="en-US" altLang="zh-TW" dirty="0"/>
              <a:t>, </a:t>
            </a:r>
            <a:r>
              <a:rPr lang="zh-TW" altLang="en-US" dirty="0"/>
              <a:t>也就是具有相關性的身體動作</a:t>
            </a:r>
            <a:r>
              <a:rPr lang="en-US" altLang="zh-TW" dirty="0"/>
              <a:t>, </a:t>
            </a:r>
            <a:r>
              <a:rPr lang="zh-TW" altLang="en-US" dirty="0"/>
              <a:t>需要能夠代表整個身體動作</a:t>
            </a:r>
            <a:r>
              <a:rPr lang="en-US" altLang="zh-TW" dirty="0"/>
              <a:t>. </a:t>
            </a:r>
            <a:r>
              <a:rPr lang="zh-TW" altLang="en-US" dirty="0"/>
              <a:t>他才能夠作為模仿的目標</a:t>
            </a:r>
            <a:r>
              <a:rPr lang="en-US" altLang="zh-TW" dirty="0"/>
              <a:t>. </a:t>
            </a:r>
          </a:p>
          <a:p>
            <a:r>
              <a:rPr lang="zh-TW" altLang="en-US" dirty="0"/>
              <a:t>因為只使用手想要模仿全身是有一點困難的</a:t>
            </a:r>
            <a:r>
              <a:rPr lang="en-US" altLang="zh-TW" dirty="0"/>
              <a:t>, </a:t>
            </a:r>
            <a:r>
              <a:rPr lang="zh-TW" altLang="en-US" dirty="0"/>
              <a:t>所以大部分使用者會傾向於模仿部分身體就好</a:t>
            </a:r>
            <a:r>
              <a:rPr lang="en-US" altLang="zh-TW" dirty="0"/>
              <a:t>, </a:t>
            </a:r>
            <a:r>
              <a:rPr lang="zh-TW" altLang="en-US" dirty="0"/>
              <a:t>那模仿的目標身體部位</a:t>
            </a:r>
            <a:r>
              <a:rPr lang="en-US" altLang="zh-TW" dirty="0"/>
              <a:t>, </a:t>
            </a:r>
          </a:p>
          <a:p>
            <a:r>
              <a:rPr lang="zh-TW" altLang="en-US" dirty="0"/>
              <a:t>通常就會是做出主要代表性動作的身體部位</a:t>
            </a:r>
            <a:r>
              <a:rPr lang="en-US" altLang="zh-TW" dirty="0"/>
              <a:t>. </a:t>
            </a:r>
          </a:p>
          <a:p>
            <a:r>
              <a:rPr lang="zh-TW" altLang="en-US" dirty="0"/>
              <a:t>例如</a:t>
            </a:r>
            <a:r>
              <a:rPr lang="en-US" altLang="zh-TW" dirty="0"/>
              <a:t>, </a:t>
            </a:r>
            <a:r>
              <a:rPr lang="zh-TW" altLang="en-US" dirty="0"/>
              <a:t>剛剛提到的</a:t>
            </a:r>
            <a:r>
              <a:rPr lang="en-US" altLang="zh-TW" dirty="0"/>
              <a:t>stand, </a:t>
            </a:r>
            <a:r>
              <a:rPr lang="zh-TW" altLang="en-US" dirty="0"/>
              <a:t>他的腿部動作完全相關</a:t>
            </a:r>
            <a:r>
              <a:rPr lang="en-US" altLang="zh-TW" dirty="0"/>
              <a:t>, </a:t>
            </a:r>
            <a:r>
              <a:rPr lang="zh-TW" altLang="en-US" dirty="0"/>
              <a:t>就是手指沒有額外動作</a:t>
            </a:r>
            <a:r>
              <a:rPr lang="en-US" altLang="zh-TW" dirty="0"/>
              <a:t>. </a:t>
            </a:r>
            <a:r>
              <a:rPr lang="zh-TW" altLang="en-US" dirty="0"/>
              <a:t>而具有代表性的動作發生在上半的軀幹</a:t>
            </a:r>
            <a:r>
              <a:rPr lang="en-US" altLang="zh-TW" dirty="0"/>
              <a:t>. </a:t>
            </a:r>
          </a:p>
          <a:p>
            <a:r>
              <a:rPr lang="zh-TW" altLang="en-US" dirty="0"/>
              <a:t>所以</a:t>
            </a:r>
            <a:r>
              <a:rPr lang="en-US" altLang="zh-TW" dirty="0"/>
              <a:t>, </a:t>
            </a:r>
            <a:r>
              <a:rPr lang="zh-TW" altLang="en-US" dirty="0"/>
              <a:t>受訪者都會傾向於模仿</a:t>
            </a:r>
            <a:r>
              <a:rPr lang="en-US" altLang="zh-TW" dirty="0"/>
              <a:t>, </a:t>
            </a:r>
            <a:r>
              <a:rPr lang="zh-TW" altLang="en-US" dirty="0"/>
              <a:t>上半身軀幹</a:t>
            </a:r>
            <a:r>
              <a:rPr lang="en-US" altLang="zh-TW" dirty="0"/>
              <a:t>limbs</a:t>
            </a:r>
            <a:r>
              <a:rPr lang="zh-TW" altLang="en-US" dirty="0"/>
              <a:t>的動作</a:t>
            </a:r>
            <a:r>
              <a:rPr lang="en-US" altLang="zh-TW" dirty="0"/>
              <a:t>. </a:t>
            </a:r>
          </a:p>
          <a:p>
            <a:endParaRPr lang="en-US" altLang="zh-TW" dirty="0"/>
          </a:p>
          <a:p>
            <a:r>
              <a:rPr lang="zh-TW" altLang="en-US" dirty="0"/>
              <a:t>當以上兩者沒有辦法被滿足時</a:t>
            </a:r>
            <a:r>
              <a:rPr lang="en-US" altLang="zh-TW" dirty="0"/>
              <a:t>, </a:t>
            </a:r>
            <a:r>
              <a:rPr lang="zh-TW" altLang="en-US" dirty="0"/>
              <a:t>使用者就會傾向改變模仿的目標部位</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25</a:t>
            </a:fld>
            <a:endParaRPr lang="zh-TW" altLang="en-US"/>
          </a:p>
        </p:txBody>
      </p:sp>
    </p:spTree>
    <p:extLst>
      <p:ext uri="{BB962C8B-B14F-4D97-AF65-F5344CB8AC3E}">
        <p14:creationId xmlns:p14="http://schemas.microsoft.com/office/powerpoint/2010/main" val="826825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剛剛提到</a:t>
            </a:r>
            <a:r>
              <a:rPr lang="en-US" altLang="zh-TW" dirty="0"/>
              <a:t>, </a:t>
            </a:r>
            <a:r>
              <a:rPr lang="zh-TW" altLang="en-US" dirty="0"/>
              <a:t>使用者會傾向選擇滿足</a:t>
            </a:r>
            <a:r>
              <a:rPr lang="en-US" altLang="zh-TW" dirty="0"/>
              <a:t>”</a:t>
            </a:r>
            <a:r>
              <a:rPr lang="zh-TW" altLang="en-US" dirty="0"/>
              <a:t>相關性</a:t>
            </a:r>
            <a:r>
              <a:rPr lang="en-US" altLang="zh-TW" dirty="0"/>
              <a:t>”</a:t>
            </a:r>
            <a:r>
              <a:rPr lang="zh-TW" altLang="en-US" dirty="0"/>
              <a:t>與</a:t>
            </a:r>
            <a:r>
              <a:rPr lang="en-US" altLang="zh-TW" dirty="0"/>
              <a:t>”</a:t>
            </a:r>
            <a:r>
              <a:rPr lang="zh-TW" altLang="en-US" dirty="0"/>
              <a:t>代表性</a:t>
            </a:r>
            <a:r>
              <a:rPr lang="en-US" altLang="zh-TW" dirty="0"/>
              <a:t>”</a:t>
            </a:r>
            <a:r>
              <a:rPr lang="zh-TW" altLang="en-US" dirty="0"/>
              <a:t>的動作表達方式</a:t>
            </a:r>
            <a:r>
              <a:rPr lang="en-US" altLang="zh-TW" dirty="0"/>
              <a:t>. </a:t>
            </a:r>
          </a:p>
          <a:p>
            <a:r>
              <a:rPr lang="zh-TW" altLang="en-US" dirty="0"/>
              <a:t>以下列了幾個</a:t>
            </a:r>
            <a:r>
              <a:rPr lang="en-US" altLang="zh-TW" dirty="0"/>
              <a:t>, </a:t>
            </a:r>
            <a:r>
              <a:rPr lang="zh-TW" altLang="en-US" dirty="0"/>
              <a:t>使用者在認為</a:t>
            </a:r>
            <a:r>
              <a:rPr lang="en-US" altLang="zh-TW" dirty="0"/>
              <a:t>finger-walking</a:t>
            </a:r>
            <a:r>
              <a:rPr lang="zh-TW" altLang="en-US" dirty="0"/>
              <a:t>不適合的時候</a:t>
            </a:r>
            <a:r>
              <a:rPr lang="en-US" altLang="zh-TW" dirty="0"/>
              <a:t>, </a:t>
            </a:r>
            <a:r>
              <a:rPr lang="zh-TW" altLang="en-US" dirty="0"/>
              <a:t>額外發想的使用單手的模仿方式</a:t>
            </a:r>
            <a:r>
              <a:rPr lang="en-US" altLang="zh-TW" dirty="0"/>
              <a:t>. </a:t>
            </a:r>
          </a:p>
          <a:p>
            <a:r>
              <a:rPr lang="zh-TW" altLang="en-US" dirty="0"/>
              <a:t>第一種是使用</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26</a:t>
            </a:fld>
            <a:endParaRPr lang="zh-TW" altLang="en-US"/>
          </a:p>
        </p:txBody>
      </p:sp>
    </p:spTree>
    <p:extLst>
      <p:ext uri="{BB962C8B-B14F-4D97-AF65-F5344CB8AC3E}">
        <p14:creationId xmlns:p14="http://schemas.microsoft.com/office/powerpoint/2010/main" val="1763157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最終我們選定了以下</a:t>
            </a:r>
            <a:r>
              <a:rPr lang="en-US" altLang="zh-TW" dirty="0"/>
              <a:t>finger-walking</a:t>
            </a:r>
            <a:r>
              <a:rPr lang="zh-TW" altLang="en-US" dirty="0"/>
              <a:t>動作</a:t>
            </a:r>
            <a:r>
              <a:rPr lang="en-US" altLang="zh-TW" dirty="0"/>
              <a:t>, </a:t>
            </a:r>
            <a:r>
              <a:rPr lang="zh-TW" altLang="en-US" dirty="0"/>
              <a:t>作為代表動作實作在</a:t>
            </a:r>
            <a:r>
              <a:rPr lang="en-US" altLang="zh-TW" dirty="0"/>
              <a:t>application prototype </a:t>
            </a:r>
            <a:r>
              <a:rPr lang="zh-TW" altLang="en-US" dirty="0"/>
              <a:t>當中</a:t>
            </a:r>
            <a:r>
              <a:rPr lang="en-US" altLang="zh-TW" dirty="0"/>
              <a:t>,</a:t>
            </a:r>
            <a:r>
              <a:rPr lang="zh-TW" altLang="en-US" dirty="0"/>
              <a:t> </a:t>
            </a:r>
            <a:endParaRPr lang="en-US" altLang="zh-TW" dirty="0"/>
          </a:p>
          <a:p>
            <a:r>
              <a:rPr lang="zh-TW" altLang="en-US" dirty="0"/>
              <a:t>因為對應的奧運動作都難以找到完全相同的</a:t>
            </a:r>
            <a:r>
              <a:rPr lang="en-US" altLang="zh-TW" dirty="0"/>
              <a:t>avatar motion, </a:t>
            </a:r>
            <a:r>
              <a:rPr lang="zh-TW" altLang="en-US" dirty="0"/>
              <a:t>所以找了相似的</a:t>
            </a:r>
            <a:r>
              <a:rPr lang="en-US" altLang="zh-TW" dirty="0"/>
              <a:t>animation</a:t>
            </a:r>
            <a:r>
              <a:rPr lang="zh-TW" altLang="en-US" dirty="0"/>
              <a:t>用來實作</a:t>
            </a:r>
            <a:r>
              <a:rPr lang="en-US" altLang="zh-TW" dirty="0"/>
              <a:t>. </a:t>
            </a:r>
          </a:p>
          <a:p>
            <a:r>
              <a:rPr lang="zh-TW" altLang="en-US" dirty="0"/>
              <a:t>其中</a:t>
            </a:r>
            <a:r>
              <a:rPr lang="en-US" altLang="zh-TW" dirty="0"/>
              <a:t>, </a:t>
            </a:r>
            <a:r>
              <a:rPr lang="zh-TW" altLang="en-US" dirty="0"/>
              <a:t>因為找不到適合</a:t>
            </a:r>
            <a:r>
              <a:rPr lang="en-US" altLang="zh-TW" dirty="0"/>
              <a:t>”cross finger”</a:t>
            </a:r>
            <a:r>
              <a:rPr lang="zh-TW" altLang="en-US" dirty="0"/>
              <a:t>的</a:t>
            </a:r>
            <a:r>
              <a:rPr lang="en-US" altLang="zh-TW" dirty="0"/>
              <a:t>human avatar action in the database [Mixamo], </a:t>
            </a:r>
            <a:r>
              <a:rPr lang="zh-TW" altLang="en-US" dirty="0"/>
              <a:t>所以</a:t>
            </a:r>
            <a:r>
              <a:rPr lang="en-US" altLang="zh-TW" dirty="0"/>
              <a:t>cross finger</a:t>
            </a:r>
            <a:r>
              <a:rPr lang="zh-TW" altLang="en-US" dirty="0"/>
              <a:t>就沒有在</a:t>
            </a:r>
            <a:r>
              <a:rPr lang="en-US" altLang="zh-TW" dirty="0"/>
              <a:t>prototype</a:t>
            </a:r>
            <a:r>
              <a:rPr lang="zh-TW" altLang="en-US" dirty="0"/>
              <a:t>當中實作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另外</a:t>
            </a:r>
            <a:r>
              <a:rPr lang="en-US" altLang="zh-TW" dirty="0"/>
              <a:t>, “stand”</a:t>
            </a:r>
            <a:r>
              <a:rPr lang="zh-TW" altLang="en-US" dirty="0"/>
              <a:t>以及</a:t>
            </a:r>
            <a:r>
              <a:rPr lang="en-US" altLang="zh-TW" dirty="0"/>
              <a:t>”single step”</a:t>
            </a:r>
            <a:r>
              <a:rPr lang="zh-TW" altLang="en-US" dirty="0"/>
              <a:t>都不適合使用</a:t>
            </a:r>
            <a:r>
              <a:rPr lang="en-US" altLang="zh-TW" dirty="0"/>
              <a:t>finger-walking</a:t>
            </a:r>
            <a:r>
              <a:rPr lang="zh-TW" altLang="en-US" dirty="0"/>
              <a:t>表達</a:t>
            </a:r>
            <a:r>
              <a:rPr lang="en-US" altLang="zh-TW" dirty="0"/>
              <a:t>,</a:t>
            </a:r>
            <a:r>
              <a:rPr lang="zh-TW" altLang="en-US" dirty="0"/>
              <a:t> 所以也沒有在</a:t>
            </a:r>
            <a:r>
              <a:rPr lang="en-US" altLang="zh-TW" dirty="0"/>
              <a:t>prototype</a:t>
            </a:r>
            <a:r>
              <a:rPr lang="zh-TW" altLang="en-US" dirty="0"/>
              <a:t>當中實作 </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27</a:t>
            </a:fld>
            <a:endParaRPr lang="zh-TW" altLang="en-US"/>
          </a:p>
        </p:txBody>
      </p:sp>
    </p:spTree>
    <p:extLst>
      <p:ext uri="{BB962C8B-B14F-4D97-AF65-F5344CB8AC3E}">
        <p14:creationId xmlns:p14="http://schemas.microsoft.com/office/powerpoint/2010/main" val="2309156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這是我們提出的方法的整體流程</a:t>
            </a:r>
            <a:r>
              <a:rPr lang="en-US" altLang="zh-TW" dirty="0"/>
              <a:t>. </a:t>
            </a:r>
            <a:r>
              <a:rPr lang="zh-TW" altLang="en-US" dirty="0"/>
              <a:t>太多細節</a:t>
            </a:r>
            <a:r>
              <a:rPr lang="en-US" altLang="zh-TW" dirty="0"/>
              <a:t>,</a:t>
            </a:r>
            <a:r>
              <a:rPr lang="zh-TW" altLang="en-US" dirty="0"/>
              <a:t> 所以在下一張投影片抽象化</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29</a:t>
            </a:fld>
            <a:endParaRPr lang="zh-TW" altLang="en-US"/>
          </a:p>
        </p:txBody>
      </p:sp>
    </p:spTree>
    <p:extLst>
      <p:ext uri="{BB962C8B-B14F-4D97-AF65-F5344CB8AC3E}">
        <p14:creationId xmlns:p14="http://schemas.microsoft.com/office/powerpoint/2010/main" val="810921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上半段是</a:t>
            </a:r>
            <a:r>
              <a:rPr lang="en-US" altLang="zh-TW" dirty="0"/>
              <a:t>preprocessing stage </a:t>
            </a:r>
          </a:p>
          <a:p>
            <a:r>
              <a:rPr lang="zh-TW" altLang="en-US" dirty="0"/>
              <a:t>下半段是</a:t>
            </a:r>
            <a:r>
              <a:rPr lang="en-US" altLang="zh-TW" dirty="0"/>
              <a:t>testing stage, </a:t>
            </a:r>
            <a:r>
              <a:rPr lang="zh-TW" altLang="en-US" dirty="0"/>
              <a:t>也就是實際使用的情況 </a:t>
            </a:r>
            <a:endParaRPr lang="en-US" altLang="zh-TW" dirty="0"/>
          </a:p>
          <a:p>
            <a:r>
              <a:rPr lang="zh-TW" altLang="en-US" dirty="0"/>
              <a:t>如果關注在下半段的</a:t>
            </a:r>
            <a:r>
              <a:rPr lang="en-US" altLang="zh-TW" dirty="0"/>
              <a:t>testing stage, </a:t>
            </a:r>
            <a:r>
              <a:rPr lang="zh-TW" altLang="en-US" dirty="0"/>
              <a:t>可以發現是一個兩步驟的做法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30</a:t>
            </a:fld>
            <a:endParaRPr lang="zh-TW" altLang="en-US"/>
          </a:p>
        </p:txBody>
      </p:sp>
    </p:spTree>
    <p:extLst>
      <p:ext uri="{BB962C8B-B14F-4D97-AF65-F5344CB8AC3E}">
        <p14:creationId xmlns:p14="http://schemas.microsoft.com/office/powerpoint/2010/main" val="1282866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前半段是</a:t>
            </a:r>
            <a:r>
              <a:rPr lang="en-US" altLang="zh-TW" dirty="0"/>
              <a:t>lower body motion retargeting </a:t>
            </a:r>
          </a:p>
          <a:p>
            <a:r>
              <a:rPr lang="zh-TW" altLang="en-US" dirty="0"/>
              <a:t>後半段是</a:t>
            </a:r>
            <a:r>
              <a:rPr lang="en-US" altLang="zh-TW" dirty="0"/>
              <a:t>full-body motion reconstruction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31</a:t>
            </a:fld>
            <a:endParaRPr lang="zh-TW" altLang="en-US"/>
          </a:p>
        </p:txBody>
      </p:sp>
    </p:spTree>
    <p:extLst>
      <p:ext uri="{BB962C8B-B14F-4D97-AF65-F5344CB8AC3E}">
        <p14:creationId xmlns:p14="http://schemas.microsoft.com/office/powerpoint/2010/main" val="3508132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32</a:t>
            </a:fld>
            <a:endParaRPr lang="zh-TW" altLang="en-US"/>
          </a:p>
        </p:txBody>
      </p:sp>
    </p:spTree>
    <p:extLst>
      <p:ext uri="{BB962C8B-B14F-4D97-AF65-F5344CB8AC3E}">
        <p14:creationId xmlns:p14="http://schemas.microsoft.com/office/powerpoint/2010/main" val="2359328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兩個不同骨架系統的對應關係 </a:t>
            </a:r>
            <a:endParaRPr lang="en-US" altLang="zh-TW" dirty="0"/>
          </a:p>
          <a:p>
            <a:r>
              <a:rPr lang="zh-TW" altLang="en-US" dirty="0"/>
              <a:t>對應的理由</a:t>
            </a:r>
            <a:r>
              <a:rPr lang="en-US" altLang="zh-TW" dirty="0"/>
              <a:t>, </a:t>
            </a:r>
            <a:r>
              <a:rPr lang="zh-TW" altLang="en-US" dirty="0"/>
              <a:t>因為對應點的</a:t>
            </a:r>
            <a:r>
              <a:rPr lang="en-US" altLang="zh-TW" dirty="0" err="1"/>
              <a:t>dof</a:t>
            </a:r>
            <a:r>
              <a:rPr lang="zh-TW" altLang="en-US" dirty="0"/>
              <a:t>相近</a:t>
            </a:r>
            <a:r>
              <a:rPr lang="en-US" altLang="zh-TW" dirty="0"/>
              <a:t>, </a:t>
            </a:r>
            <a:r>
              <a:rPr lang="zh-TW" altLang="en-US" dirty="0"/>
              <a:t>且骨架系統相近 </a:t>
            </a:r>
            <a:endParaRPr lang="en-US" altLang="zh-TW" dirty="0"/>
          </a:p>
          <a:p>
            <a:r>
              <a:rPr lang="zh-TW" altLang="en-US" dirty="0"/>
              <a:t>上方的</a:t>
            </a:r>
            <a:r>
              <a:rPr lang="en-US" altLang="zh-TW" dirty="0"/>
              <a:t>MCP</a:t>
            </a:r>
            <a:r>
              <a:rPr lang="zh-TW" altLang="en-US" dirty="0"/>
              <a:t>節點代表大腿</a:t>
            </a:r>
            <a:r>
              <a:rPr lang="en-US" altLang="zh-TW" dirty="0"/>
              <a:t>, </a:t>
            </a:r>
            <a:r>
              <a:rPr lang="zh-TW" altLang="en-US" dirty="0"/>
              <a:t>下方的</a:t>
            </a:r>
            <a:r>
              <a:rPr lang="en-US" altLang="zh-TW" dirty="0"/>
              <a:t>PIP</a:t>
            </a:r>
            <a:r>
              <a:rPr lang="zh-TW" altLang="en-US" dirty="0"/>
              <a:t>節點代表小腿或是膝蓋 </a:t>
            </a:r>
            <a:endParaRPr lang="en-US" altLang="zh-TW" dirty="0"/>
          </a:p>
          <a:p>
            <a:r>
              <a:rPr lang="zh-TW" altLang="en-US" dirty="0"/>
              <a:t>手指骨架的</a:t>
            </a:r>
            <a:r>
              <a:rPr lang="en-US" altLang="zh-TW" dirty="0"/>
              <a:t>PIP</a:t>
            </a:r>
            <a:r>
              <a:rPr lang="zh-TW" altLang="en-US" dirty="0"/>
              <a:t>與</a:t>
            </a:r>
            <a:r>
              <a:rPr lang="en-US" altLang="zh-TW" dirty="0"/>
              <a:t>DIP</a:t>
            </a:r>
            <a:r>
              <a:rPr lang="zh-TW" altLang="en-US" dirty="0"/>
              <a:t>會有強烈的相互影響關係 </a:t>
            </a:r>
            <a:r>
              <a:rPr lang="en-US" altLang="zh-TW" dirty="0"/>
              <a:t>(</a:t>
            </a:r>
            <a:r>
              <a:rPr lang="zh-TW" altLang="en-US" dirty="0"/>
              <a:t>請參考</a:t>
            </a:r>
            <a:r>
              <a:rPr lang="en-US" altLang="zh-TW" dirty="0" err="1"/>
              <a:t>mani</a:t>
            </a:r>
            <a:r>
              <a:rPr lang="en-US" altLang="zh-TW" dirty="0"/>
              <a:t>-pull-action</a:t>
            </a:r>
            <a:r>
              <a:rPr lang="zh-TW" altLang="en-US" dirty="0"/>
              <a:t>的論述</a:t>
            </a:r>
            <a:r>
              <a:rPr lang="en-US" altLang="zh-TW" dirty="0"/>
              <a:t>, </a:t>
            </a:r>
            <a:r>
              <a:rPr lang="zh-TW" altLang="en-US" dirty="0"/>
              <a:t>務必找出來</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33</a:t>
            </a:fld>
            <a:endParaRPr lang="zh-TW" altLang="en-US"/>
          </a:p>
        </p:txBody>
      </p:sp>
    </p:spTree>
    <p:extLst>
      <p:ext uri="{BB962C8B-B14F-4D97-AF65-F5344CB8AC3E}">
        <p14:creationId xmlns:p14="http://schemas.microsoft.com/office/powerpoint/2010/main" val="97668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Ref: I'm in the Game: Embodied Puppet Interface Improves Avatar Control </a:t>
            </a:r>
          </a:p>
          <a:p>
            <a:r>
              <a:rPr lang="zh-TW" altLang="en-US" dirty="0"/>
              <a:t>需要一個說法</a:t>
            </a:r>
            <a:r>
              <a:rPr lang="en-US" altLang="zh-TW" dirty="0"/>
              <a:t>, </a:t>
            </a:r>
            <a:r>
              <a:rPr lang="zh-TW" altLang="en-US" dirty="0"/>
              <a:t>能夠說明</a:t>
            </a:r>
            <a:r>
              <a:rPr lang="en-US" altLang="zh-TW" dirty="0"/>
              <a:t>high dimension</a:t>
            </a:r>
            <a:r>
              <a:rPr lang="zh-TW" altLang="en-US" dirty="0"/>
              <a:t>的好處</a:t>
            </a:r>
            <a:r>
              <a:rPr lang="en-US" altLang="zh-TW" dirty="0"/>
              <a:t>, </a:t>
            </a:r>
            <a:r>
              <a:rPr lang="zh-TW" altLang="en-US" dirty="0"/>
              <a:t>例如</a:t>
            </a:r>
            <a:r>
              <a:rPr lang="en-US" altLang="zh-TW" dirty="0"/>
              <a:t>, </a:t>
            </a:r>
            <a:r>
              <a:rPr lang="zh-TW" altLang="en-US" dirty="0"/>
              <a:t>富有趣味性</a:t>
            </a:r>
            <a:r>
              <a:rPr lang="en-US" altLang="zh-TW" dirty="0"/>
              <a:t>, </a:t>
            </a:r>
            <a:r>
              <a:rPr lang="zh-TW" altLang="en-US" dirty="0"/>
              <a:t>富有</a:t>
            </a:r>
            <a:r>
              <a:rPr lang="en-US" altLang="zh-TW" dirty="0"/>
              <a:t>embodiment, … </a:t>
            </a:r>
          </a:p>
          <a:p>
            <a:r>
              <a:rPr lang="zh-TW" altLang="en-US" dirty="0"/>
              <a:t>需不需要真的把</a:t>
            </a:r>
            <a:r>
              <a:rPr lang="en-US" altLang="zh-TW" dirty="0"/>
              <a:t>embodiment</a:t>
            </a:r>
            <a:r>
              <a:rPr lang="zh-TW" altLang="en-US" dirty="0"/>
              <a:t>加進來</a:t>
            </a:r>
            <a:r>
              <a:rPr lang="en-US" altLang="zh-TW" dirty="0"/>
              <a:t>?</a:t>
            </a:r>
            <a:r>
              <a:rPr lang="zh-TW" altLang="en-US" dirty="0"/>
              <a:t> 還是把她當成配角</a:t>
            </a:r>
            <a:r>
              <a:rPr lang="en-US" altLang="zh-TW" dirty="0"/>
              <a:t>, </a:t>
            </a:r>
            <a:r>
              <a:rPr lang="zh-TW" altLang="en-US" dirty="0"/>
              <a:t>我提出自己的看法感覺上會比較好</a:t>
            </a:r>
            <a:r>
              <a:rPr lang="en-US" altLang="zh-TW" dirty="0"/>
              <a:t>?</a:t>
            </a:r>
            <a:r>
              <a:rPr lang="zh-TW" altLang="en-US" dirty="0"/>
              <a:t> 相關性與代表性</a:t>
            </a:r>
            <a:endParaRPr lang="en-US" altLang="zh-TW" dirty="0"/>
          </a:p>
          <a:p>
            <a:r>
              <a:rPr lang="en-US" altLang="zh-TW" dirty="0"/>
              <a:t>Embodiment</a:t>
            </a:r>
            <a:r>
              <a:rPr lang="zh-TW" altLang="en-US" dirty="0"/>
              <a:t>部分就可以將</a:t>
            </a:r>
            <a:r>
              <a:rPr lang="en-US" altLang="zh-TW" dirty="0"/>
              <a:t>[miniature haptics]</a:t>
            </a:r>
            <a:r>
              <a:rPr lang="zh-TW" altLang="en-US" dirty="0"/>
              <a:t>拿出來說明 </a:t>
            </a:r>
            <a:endParaRPr lang="en-US" altLang="zh-TW" dirty="0"/>
          </a:p>
          <a:p>
            <a:r>
              <a:rPr lang="zh-TW" altLang="en-US" dirty="0"/>
              <a:t>我們想要探索</a:t>
            </a:r>
            <a:r>
              <a:rPr lang="en-US" altLang="zh-TW" dirty="0"/>
              <a:t>finger-walking</a:t>
            </a:r>
            <a:r>
              <a:rPr lang="zh-TW" altLang="en-US" dirty="0"/>
              <a:t>是不是一個好的抽象化的</a:t>
            </a:r>
            <a:r>
              <a:rPr lang="en-US" altLang="zh-TW" dirty="0"/>
              <a:t>input 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5</a:t>
            </a:fld>
            <a:endParaRPr lang="zh-TW" altLang="en-US"/>
          </a:p>
        </p:txBody>
      </p:sp>
    </p:spTree>
    <p:extLst>
      <p:ext uri="{BB962C8B-B14F-4D97-AF65-F5344CB8AC3E}">
        <p14:creationId xmlns:p14="http://schemas.microsoft.com/office/powerpoint/2010/main" val="3507413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第一步需要準備成對的</a:t>
            </a:r>
            <a:r>
              <a:rPr lang="en-US" altLang="zh-TW" dirty="0"/>
              <a:t>finger-walking performance</a:t>
            </a:r>
            <a:r>
              <a:rPr lang="zh-TW" altLang="en-US" dirty="0"/>
              <a:t>以及對應的</a:t>
            </a:r>
            <a:r>
              <a:rPr lang="en-US" altLang="zh-TW" dirty="0"/>
              <a:t>example animation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並且需要標記兩者的起始與結束的動作標籤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a:t>
            </a:r>
            <a:r>
              <a:rPr lang="en-US" altLang="zh-TW" dirty="0"/>
              <a:t>rotations</a:t>
            </a:r>
            <a:r>
              <a:rPr lang="zh-TW" altLang="en-US" dirty="0"/>
              <a:t>會根據來源給予不同的稱呼</a:t>
            </a:r>
            <a:r>
              <a:rPr lang="en-US" altLang="zh-TW" dirty="0"/>
              <a:t>, </a:t>
            </a:r>
            <a:r>
              <a:rPr lang="zh-TW" altLang="en-US" dirty="0"/>
              <a:t>從</a:t>
            </a:r>
            <a:r>
              <a:rPr lang="en-US" altLang="zh-TW" dirty="0"/>
              <a:t>finger-walking performance</a:t>
            </a:r>
            <a:r>
              <a:rPr lang="zh-TW" altLang="en-US" dirty="0"/>
              <a:t>產生的</a:t>
            </a:r>
            <a:r>
              <a:rPr lang="en-US" altLang="zh-TW" dirty="0"/>
              <a:t>rotations</a:t>
            </a:r>
            <a:r>
              <a:rPr lang="zh-TW" altLang="en-US" dirty="0"/>
              <a:t>稱為</a:t>
            </a:r>
            <a:r>
              <a:rPr lang="en-US" altLang="zh-TW" dirty="0"/>
              <a:t>Hand rotation reference sequence (HRRS),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a:t>
            </a:r>
            <a:r>
              <a:rPr lang="en-US" altLang="zh-TW" dirty="0"/>
              <a:t>example animation</a:t>
            </a:r>
            <a:r>
              <a:rPr lang="zh-TW" altLang="en-US" dirty="0"/>
              <a:t>產生的</a:t>
            </a:r>
            <a:r>
              <a:rPr lang="en-US" altLang="zh-TW" dirty="0"/>
              <a:t>rotations</a:t>
            </a:r>
            <a:r>
              <a:rPr lang="zh-TW" altLang="en-US" dirty="0"/>
              <a:t>稱為</a:t>
            </a:r>
            <a:r>
              <a:rPr lang="en-US" altLang="zh-TW" dirty="0"/>
              <a:t>Animation rotation reference sequence (ARRS)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這個動作會在</a:t>
            </a:r>
            <a:r>
              <a:rPr lang="en-US" altLang="zh-TW" dirty="0"/>
              <a:t>preprocessing stage</a:t>
            </a:r>
            <a:r>
              <a:rPr lang="zh-TW" altLang="en-US" dirty="0"/>
              <a:t>完成</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34</a:t>
            </a:fld>
            <a:endParaRPr lang="zh-TW" altLang="en-US"/>
          </a:p>
        </p:txBody>
      </p:sp>
    </p:spTree>
    <p:extLst>
      <p:ext uri="{BB962C8B-B14F-4D97-AF65-F5344CB8AC3E}">
        <p14:creationId xmlns:p14="http://schemas.microsoft.com/office/powerpoint/2010/main" val="3737183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performance</a:t>
            </a:r>
            <a:r>
              <a:rPr lang="zh-TW" altLang="en-US" dirty="0"/>
              <a:t>階段我們首先會利用</a:t>
            </a:r>
            <a:r>
              <a:rPr lang="en-US" altLang="zh-TW" dirty="0"/>
              <a:t>preprocessing</a:t>
            </a:r>
            <a:r>
              <a:rPr lang="zh-TW" altLang="en-US" dirty="0"/>
              <a:t>階段得到的</a:t>
            </a:r>
            <a:r>
              <a:rPr lang="en-US" altLang="zh-TW" dirty="0"/>
              <a:t>rotation mapping, </a:t>
            </a:r>
            <a:r>
              <a:rPr lang="zh-TW" altLang="en-US" dirty="0"/>
              <a:t>將</a:t>
            </a:r>
            <a:r>
              <a:rPr lang="en-US" altLang="zh-TW" dirty="0"/>
              <a:t>finger joints’ rotation</a:t>
            </a:r>
            <a:r>
              <a:rPr lang="zh-TW" altLang="en-US" dirty="0"/>
              <a:t>轉換成</a:t>
            </a:r>
            <a:r>
              <a:rPr lang="en-US" altLang="zh-TW" dirty="0"/>
              <a:t>lower body rotation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35</a:t>
            </a:fld>
            <a:endParaRPr lang="zh-TW" altLang="en-US"/>
          </a:p>
        </p:txBody>
      </p:sp>
    </p:spTree>
    <p:extLst>
      <p:ext uri="{BB962C8B-B14F-4D97-AF65-F5344CB8AC3E}">
        <p14:creationId xmlns:p14="http://schemas.microsoft.com/office/powerpoint/2010/main" val="2062593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Euler angle</a:t>
            </a:r>
            <a:r>
              <a:rPr lang="zh-TW" altLang="en-US" dirty="0"/>
              <a:t>造成這樣的不合適結果</a:t>
            </a:r>
            <a:r>
              <a:rPr lang="en-US" altLang="zh-TW" dirty="0"/>
              <a:t>, </a:t>
            </a:r>
            <a:r>
              <a:rPr lang="zh-TW" altLang="en-US" dirty="0"/>
              <a:t>會導致後續的全身動作重建產生問題 </a:t>
            </a:r>
            <a:endParaRPr lang="en-US" altLang="zh-TW" dirty="0"/>
          </a:p>
          <a:p>
            <a:r>
              <a:rPr lang="zh-TW" altLang="en-US" dirty="0"/>
              <a:t>也要提及</a:t>
            </a:r>
            <a:r>
              <a:rPr lang="en-US" altLang="zh-TW" dirty="0"/>
              <a:t>, </a:t>
            </a:r>
            <a:r>
              <a:rPr lang="zh-TW" altLang="en-US" dirty="0"/>
              <a:t>使用者沒有對</a:t>
            </a:r>
            <a:r>
              <a:rPr lang="en-US" altLang="zh-TW" dirty="0"/>
              <a:t>hip</a:t>
            </a:r>
            <a:r>
              <a:rPr lang="zh-TW" altLang="en-US" dirty="0"/>
              <a:t>做模仿</a:t>
            </a:r>
            <a:r>
              <a:rPr lang="en-US" altLang="zh-TW" dirty="0"/>
              <a:t>, </a:t>
            </a:r>
            <a:r>
              <a:rPr lang="zh-TW" altLang="en-US" dirty="0"/>
              <a:t>所以需要把</a:t>
            </a:r>
            <a:r>
              <a:rPr lang="en-US" altLang="zh-TW" dirty="0"/>
              <a:t>hip</a:t>
            </a:r>
            <a:r>
              <a:rPr lang="zh-TW" altLang="en-US" dirty="0"/>
              <a:t>的旋轉校正為</a:t>
            </a:r>
            <a:r>
              <a:rPr lang="en-US" altLang="zh-TW" dirty="0"/>
              <a:t>0. </a:t>
            </a:r>
            <a:r>
              <a:rPr lang="zh-TW" altLang="en-US" dirty="0"/>
              <a:t>才會有最右邊的</a:t>
            </a:r>
            <a:r>
              <a:rPr lang="en-US" altLang="zh-TW" dirty="0"/>
              <a:t>animation</a:t>
            </a:r>
            <a:r>
              <a:rPr lang="zh-TW" altLang="en-US" dirty="0"/>
              <a:t>的動作</a:t>
            </a:r>
            <a:endParaRPr lang="en-US" altLang="zh-TW" dirty="0"/>
          </a:p>
          <a:p>
            <a:r>
              <a:rPr lang="zh-TW" altLang="en-US" dirty="0"/>
              <a:t>順便提及</a:t>
            </a:r>
            <a:r>
              <a:rPr lang="en-US" altLang="zh-TW" dirty="0"/>
              <a:t>, </a:t>
            </a:r>
            <a:r>
              <a:rPr lang="zh-TW" altLang="en-US" dirty="0"/>
              <a:t>我們只有使用一個腿作為全身動作回復的參考</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36</a:t>
            </a:fld>
            <a:endParaRPr lang="zh-TW" altLang="en-US"/>
          </a:p>
        </p:txBody>
      </p:sp>
    </p:spTree>
    <p:extLst>
      <p:ext uri="{BB962C8B-B14F-4D97-AF65-F5344CB8AC3E}">
        <p14:creationId xmlns:p14="http://schemas.microsoft.com/office/powerpoint/2010/main" val="2463838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37</a:t>
            </a:fld>
            <a:endParaRPr lang="zh-TW" altLang="en-US"/>
          </a:p>
        </p:txBody>
      </p:sp>
    </p:spTree>
    <p:extLst>
      <p:ext uri="{BB962C8B-B14F-4D97-AF65-F5344CB8AC3E}">
        <p14:creationId xmlns:p14="http://schemas.microsoft.com/office/powerpoint/2010/main" val="1666061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我們參考</a:t>
            </a:r>
            <a:r>
              <a:rPr lang="en-US" altLang="zh-TW" dirty="0"/>
              <a:t>[</a:t>
            </a:r>
            <a:r>
              <a:rPr lang="en-US" altLang="zh-TW" dirty="0" err="1"/>
              <a:t>coolmoves</a:t>
            </a:r>
            <a:r>
              <a:rPr lang="en-US" altLang="zh-TW" dirty="0"/>
              <a:t>]</a:t>
            </a:r>
            <a:r>
              <a:rPr lang="zh-TW" altLang="en-US" dirty="0"/>
              <a:t>的作法</a:t>
            </a:r>
            <a:r>
              <a:rPr lang="en-US" altLang="zh-TW" dirty="0"/>
              <a:t>, </a:t>
            </a:r>
            <a:r>
              <a:rPr lang="zh-TW" altLang="en-US" dirty="0"/>
              <a:t>利用</a:t>
            </a:r>
            <a:r>
              <a:rPr lang="en-US" altLang="zh-TW" dirty="0"/>
              <a:t>encoding short-term trajectory as feature vector, </a:t>
            </a:r>
            <a:r>
              <a:rPr lang="zh-TW" altLang="en-US" dirty="0"/>
              <a:t>再利用</a:t>
            </a:r>
            <a:r>
              <a:rPr lang="en-US" altLang="zh-TW" dirty="0"/>
              <a:t>feature vector</a:t>
            </a:r>
            <a:r>
              <a:rPr lang="zh-TW" altLang="en-US" dirty="0"/>
              <a:t>做為比對兩個</a:t>
            </a:r>
            <a:r>
              <a:rPr lang="en-US" altLang="zh-TW" dirty="0"/>
              <a:t>motion</a:t>
            </a:r>
            <a:r>
              <a:rPr lang="zh-TW" altLang="en-US" dirty="0"/>
              <a:t>相似與否的參考資訊 </a:t>
            </a:r>
            <a:endParaRPr lang="en-US" altLang="zh-TW" dirty="0"/>
          </a:p>
          <a:p>
            <a:r>
              <a:rPr lang="zh-TW" altLang="en-US" dirty="0"/>
              <a:t>為什麼使用最後一個位置作為代表的</a:t>
            </a:r>
            <a:r>
              <a:rPr lang="en-US" altLang="zh-TW" dirty="0"/>
              <a:t>pose? </a:t>
            </a:r>
            <a:r>
              <a:rPr lang="zh-TW" altLang="en-US" dirty="0"/>
              <a:t>因為我們不知道未來的數值</a:t>
            </a:r>
            <a:r>
              <a:rPr lang="en-US" altLang="zh-TW" dirty="0"/>
              <a:t>, </a:t>
            </a:r>
            <a:r>
              <a:rPr lang="zh-TW" altLang="en-US" dirty="0"/>
              <a:t>所以在</a:t>
            </a:r>
            <a:r>
              <a:rPr lang="en-US" altLang="zh-TW" dirty="0"/>
              <a:t>testing</a:t>
            </a:r>
            <a:r>
              <a:rPr lang="zh-TW" altLang="en-US" dirty="0"/>
              <a:t>的時候只能夠拿前面的</a:t>
            </a:r>
            <a:r>
              <a:rPr lang="en-US" altLang="zh-TW" dirty="0"/>
              <a:t>frames</a:t>
            </a:r>
            <a:r>
              <a:rPr lang="zh-TW" altLang="en-US" dirty="0"/>
              <a:t>的</a:t>
            </a:r>
            <a:r>
              <a:rPr lang="en-US" altLang="zh-TW" dirty="0"/>
              <a:t>position</a:t>
            </a:r>
            <a:r>
              <a:rPr lang="zh-TW" altLang="en-US" dirty="0"/>
              <a:t>組合成</a:t>
            </a:r>
            <a:r>
              <a:rPr lang="en-US" altLang="zh-TW" dirty="0"/>
              <a:t>feature vector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38</a:t>
            </a:fld>
            <a:endParaRPr lang="zh-TW" altLang="en-US"/>
          </a:p>
        </p:txBody>
      </p:sp>
    </p:spTree>
    <p:extLst>
      <p:ext uri="{BB962C8B-B14F-4D97-AF65-F5344CB8AC3E}">
        <p14:creationId xmlns:p14="http://schemas.microsoft.com/office/powerpoint/2010/main" val="3506569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因為手指的活動速度可能會與</a:t>
            </a:r>
            <a:r>
              <a:rPr lang="en-US" altLang="zh-TW" dirty="0"/>
              <a:t>avatar</a:t>
            </a:r>
            <a:r>
              <a:rPr lang="zh-TW" altLang="en-US" dirty="0"/>
              <a:t>原始的</a:t>
            </a:r>
            <a:r>
              <a:rPr lang="en-US" altLang="zh-TW" dirty="0"/>
              <a:t>animation</a:t>
            </a:r>
            <a:r>
              <a:rPr lang="zh-TW" altLang="en-US" dirty="0"/>
              <a:t>的腿的移動速度不同 </a:t>
            </a:r>
            <a:endParaRPr lang="en-US" altLang="zh-TW" dirty="0"/>
          </a:p>
          <a:p>
            <a:r>
              <a:rPr lang="zh-TW" altLang="en-US" dirty="0"/>
              <a:t>所以</a:t>
            </a:r>
            <a:r>
              <a:rPr lang="en-US" altLang="zh-TW" dirty="0"/>
              <a:t>, </a:t>
            </a:r>
            <a:r>
              <a:rPr lang="zh-TW" altLang="en-US" dirty="0"/>
              <a:t>我們使用</a:t>
            </a:r>
            <a:r>
              <a:rPr lang="en-US" altLang="zh-TW" dirty="0"/>
              <a:t>augmentation</a:t>
            </a:r>
            <a:r>
              <a:rPr lang="zh-TW" altLang="en-US" dirty="0"/>
              <a:t>的方法</a:t>
            </a:r>
            <a:r>
              <a:rPr lang="en-US" altLang="zh-TW" dirty="0"/>
              <a:t>, </a:t>
            </a:r>
            <a:r>
              <a:rPr lang="zh-TW" altLang="en-US" dirty="0"/>
              <a:t>增加多種</a:t>
            </a:r>
            <a:r>
              <a:rPr lang="en-US" altLang="zh-TW" dirty="0"/>
              <a:t>feature vectors </a:t>
            </a:r>
          </a:p>
          <a:p>
            <a:r>
              <a:rPr lang="zh-TW" altLang="en-US" dirty="0"/>
              <a:t>首先</a:t>
            </a:r>
            <a:r>
              <a:rPr lang="en-US" altLang="zh-TW" dirty="0"/>
              <a:t>, Feature vector</a:t>
            </a:r>
            <a:r>
              <a:rPr lang="zh-TW" altLang="en-US" dirty="0"/>
              <a:t>的每一個</a:t>
            </a:r>
            <a:r>
              <a:rPr lang="en-US" altLang="zh-TW" dirty="0"/>
              <a:t>positions</a:t>
            </a:r>
            <a:r>
              <a:rPr lang="zh-TW" altLang="en-US" dirty="0"/>
              <a:t>會與前一個</a:t>
            </a:r>
            <a:r>
              <a:rPr lang="en-US" altLang="zh-TW" dirty="0"/>
              <a:t>position</a:t>
            </a:r>
            <a:r>
              <a:rPr lang="zh-TW" altLang="en-US" dirty="0"/>
              <a:t>做相減得到速度</a:t>
            </a:r>
            <a:endParaRPr lang="en-US" altLang="zh-TW" dirty="0"/>
          </a:p>
          <a:p>
            <a:r>
              <a:rPr lang="zh-TW" altLang="en-US" dirty="0"/>
              <a:t>速度會再與</a:t>
            </a:r>
            <a:r>
              <a:rPr lang="en-US" altLang="zh-TW" dirty="0"/>
              <a:t>5</a:t>
            </a:r>
            <a:r>
              <a:rPr lang="zh-TW" altLang="en-US" dirty="0"/>
              <a:t>種不一樣的</a:t>
            </a:r>
            <a:r>
              <a:rPr lang="en-US" altLang="zh-TW" dirty="0"/>
              <a:t>speed ratio</a:t>
            </a:r>
            <a:r>
              <a:rPr lang="zh-TW" altLang="en-US" dirty="0"/>
              <a:t>相乘</a:t>
            </a:r>
            <a:r>
              <a:rPr lang="en-US" altLang="zh-TW" dirty="0"/>
              <a:t>, </a:t>
            </a:r>
            <a:r>
              <a:rPr lang="zh-TW" altLang="en-US" dirty="0"/>
              <a:t>得到</a:t>
            </a:r>
            <a:r>
              <a:rPr lang="en-US" altLang="zh-TW" dirty="0"/>
              <a:t>5</a:t>
            </a:r>
            <a:r>
              <a:rPr lang="zh-TW" altLang="en-US" dirty="0"/>
              <a:t>個不同的</a:t>
            </a:r>
            <a:r>
              <a:rPr lang="en-US" altLang="zh-TW" dirty="0"/>
              <a:t>speed vector</a:t>
            </a:r>
          </a:p>
          <a:p>
            <a:r>
              <a:rPr lang="zh-TW" altLang="en-US" dirty="0"/>
              <a:t>最後</a:t>
            </a:r>
            <a:r>
              <a:rPr lang="en-US" altLang="zh-TW" dirty="0"/>
              <a:t>, </a:t>
            </a:r>
            <a:r>
              <a:rPr lang="zh-TW" altLang="en-US" dirty="0"/>
              <a:t>再利用這</a:t>
            </a:r>
            <a:r>
              <a:rPr lang="en-US" altLang="zh-TW" dirty="0"/>
              <a:t>5</a:t>
            </a:r>
            <a:r>
              <a:rPr lang="zh-TW" altLang="en-US" dirty="0"/>
              <a:t>個</a:t>
            </a:r>
            <a:r>
              <a:rPr lang="en-US" altLang="zh-TW" dirty="0"/>
              <a:t>speed vector</a:t>
            </a:r>
            <a:r>
              <a:rPr lang="zh-TW" altLang="en-US" dirty="0"/>
              <a:t>與原始的</a:t>
            </a:r>
            <a:r>
              <a:rPr lang="en-US" altLang="zh-TW" dirty="0"/>
              <a:t>feature vector</a:t>
            </a:r>
            <a:r>
              <a:rPr lang="zh-TW" altLang="en-US" dirty="0"/>
              <a:t>的末尾</a:t>
            </a:r>
            <a:r>
              <a:rPr lang="en-US" altLang="zh-TW" dirty="0"/>
              <a:t>position</a:t>
            </a:r>
            <a:r>
              <a:rPr lang="zh-TW" altLang="en-US" dirty="0"/>
              <a:t>相加</a:t>
            </a:r>
            <a:r>
              <a:rPr lang="en-US" altLang="zh-TW" dirty="0"/>
              <a:t>, </a:t>
            </a:r>
            <a:r>
              <a:rPr lang="zh-TW" altLang="en-US" dirty="0"/>
              <a:t>就可以得到新的</a:t>
            </a:r>
            <a:r>
              <a:rPr lang="en-US" altLang="zh-TW" dirty="0"/>
              <a:t>5</a:t>
            </a:r>
            <a:r>
              <a:rPr lang="zh-TW" altLang="en-US" dirty="0"/>
              <a:t>個不同速度的</a:t>
            </a:r>
            <a:r>
              <a:rPr lang="en-US" altLang="zh-TW" dirty="0"/>
              <a:t>feature vectors</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39</a:t>
            </a:fld>
            <a:endParaRPr lang="zh-TW" altLang="en-US"/>
          </a:p>
        </p:txBody>
      </p:sp>
    </p:spTree>
    <p:extLst>
      <p:ext uri="{BB962C8B-B14F-4D97-AF65-F5344CB8AC3E}">
        <p14:creationId xmlns:p14="http://schemas.microsoft.com/office/powerpoint/2010/main" val="1633983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preprocessing</a:t>
            </a:r>
            <a:r>
              <a:rPr lang="zh-TW" altLang="en-US" dirty="0"/>
              <a:t>階段準備好</a:t>
            </a:r>
            <a:r>
              <a:rPr lang="en-US" altLang="zh-TW" dirty="0"/>
              <a:t>example animation</a:t>
            </a:r>
            <a:r>
              <a:rPr lang="zh-TW" altLang="en-US" dirty="0"/>
              <a:t>的</a:t>
            </a:r>
            <a:r>
              <a:rPr lang="en-US" altLang="zh-TW" dirty="0"/>
              <a:t>feature vectors, </a:t>
            </a:r>
            <a:r>
              <a:rPr lang="zh-TW" altLang="en-US" dirty="0"/>
              <a:t>在</a:t>
            </a:r>
            <a:r>
              <a:rPr lang="en-US" altLang="zh-TW" dirty="0"/>
              <a:t>performance</a:t>
            </a:r>
            <a:r>
              <a:rPr lang="zh-TW" altLang="en-US" dirty="0"/>
              <a:t>階段就可以使用它們找出最接近</a:t>
            </a:r>
            <a:r>
              <a:rPr lang="en-US" altLang="zh-TW" dirty="0"/>
              <a:t>user performance</a:t>
            </a:r>
            <a:r>
              <a:rPr lang="zh-TW" altLang="en-US" dirty="0"/>
              <a:t>的</a:t>
            </a:r>
            <a:r>
              <a:rPr lang="en-US" altLang="zh-TW" dirty="0"/>
              <a:t>example animation</a:t>
            </a:r>
            <a:r>
              <a:rPr lang="zh-TW" altLang="en-US" dirty="0"/>
              <a:t>的</a:t>
            </a:r>
            <a:r>
              <a:rPr lang="en-US" altLang="zh-TW" dirty="0"/>
              <a:t>pose</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40</a:t>
            </a:fld>
            <a:endParaRPr lang="zh-TW" altLang="en-US"/>
          </a:p>
        </p:txBody>
      </p:sp>
    </p:spTree>
    <p:extLst>
      <p:ext uri="{BB962C8B-B14F-4D97-AF65-F5344CB8AC3E}">
        <p14:creationId xmlns:p14="http://schemas.microsoft.com/office/powerpoint/2010/main" val="1114472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先前將運算的步驟切成</a:t>
            </a:r>
            <a:r>
              <a:rPr lang="en-US" altLang="zh-TW" dirty="0"/>
              <a:t>2</a:t>
            </a:r>
            <a:r>
              <a:rPr lang="zh-TW" altLang="en-US" dirty="0"/>
              <a:t>個區塊</a:t>
            </a:r>
            <a:r>
              <a:rPr lang="en-US" altLang="zh-TW" dirty="0"/>
              <a:t>, </a:t>
            </a:r>
            <a:r>
              <a:rPr lang="zh-TW" altLang="en-US" dirty="0"/>
              <a:t>這邊在近一步切成</a:t>
            </a:r>
            <a:r>
              <a:rPr lang="en-US" altLang="zh-TW" dirty="0"/>
              <a:t>5</a:t>
            </a:r>
            <a:r>
              <a:rPr lang="zh-TW" altLang="en-US" dirty="0"/>
              <a:t>個區塊</a:t>
            </a:r>
            <a:endParaRPr lang="en-US" altLang="zh-TW" dirty="0"/>
          </a:p>
          <a:p>
            <a:r>
              <a:rPr lang="zh-TW" altLang="en-US" dirty="0"/>
              <a:t>並且</a:t>
            </a:r>
            <a:r>
              <a:rPr lang="en-US" altLang="zh-TW" dirty="0"/>
              <a:t>, </a:t>
            </a:r>
            <a:r>
              <a:rPr lang="zh-TW" altLang="en-US" dirty="0"/>
              <a:t>我們將平均的延遲與</a:t>
            </a:r>
            <a:r>
              <a:rPr lang="en-US" altLang="zh-TW" dirty="0"/>
              <a:t>90%</a:t>
            </a:r>
            <a:r>
              <a:rPr lang="zh-TW" altLang="en-US" dirty="0"/>
              <a:t>最高的延遲列出來</a:t>
            </a:r>
            <a:endParaRPr lang="en-US" altLang="zh-TW" dirty="0"/>
          </a:p>
          <a:p>
            <a:r>
              <a:rPr lang="zh-TW" altLang="en-US" dirty="0"/>
              <a:t>可以發現</a:t>
            </a:r>
            <a:r>
              <a:rPr lang="en-US" altLang="zh-TW" dirty="0"/>
              <a:t>, </a:t>
            </a:r>
            <a:r>
              <a:rPr lang="zh-TW" altLang="en-US" dirty="0"/>
              <a:t>整體的</a:t>
            </a:r>
            <a:r>
              <a:rPr lang="en-US" altLang="zh-TW" dirty="0"/>
              <a:t>delay</a:t>
            </a:r>
            <a:r>
              <a:rPr lang="zh-TW" altLang="en-US" dirty="0"/>
              <a:t>會集中在</a:t>
            </a:r>
            <a:r>
              <a:rPr lang="en-US" altLang="zh-TW" dirty="0"/>
              <a:t>hand pose estimation</a:t>
            </a:r>
            <a:r>
              <a:rPr lang="zh-TW" altLang="en-US" dirty="0"/>
              <a:t>的部分</a:t>
            </a:r>
            <a:endParaRPr lang="en-US" altLang="zh-TW" dirty="0"/>
          </a:p>
          <a:p>
            <a:r>
              <a:rPr lang="zh-TW" altLang="en-US" dirty="0"/>
              <a:t>大概是</a:t>
            </a:r>
            <a:r>
              <a:rPr lang="en-US" altLang="zh-TW" dirty="0"/>
              <a:t>0.03sec, </a:t>
            </a:r>
            <a:r>
              <a:rPr lang="zh-TW" altLang="en-US" dirty="0"/>
              <a:t>可以換算成</a:t>
            </a:r>
            <a:r>
              <a:rPr lang="en-US" altLang="zh-TW" dirty="0"/>
              <a:t>33Hz, </a:t>
            </a:r>
            <a:r>
              <a:rPr lang="zh-TW" altLang="en-US" dirty="0"/>
              <a:t>等同每一秒可以有</a:t>
            </a:r>
            <a:r>
              <a:rPr lang="en-US" altLang="zh-TW" dirty="0"/>
              <a:t>33</a:t>
            </a:r>
            <a:r>
              <a:rPr lang="zh-TW" altLang="en-US" dirty="0"/>
              <a:t>個</a:t>
            </a:r>
            <a:r>
              <a:rPr lang="en-US" altLang="zh-TW" dirty="0"/>
              <a:t>pose</a:t>
            </a:r>
            <a:r>
              <a:rPr lang="zh-TW" altLang="en-US" dirty="0"/>
              <a:t>被計算完成顯示給</a:t>
            </a:r>
            <a:r>
              <a:rPr lang="en-US" altLang="zh-TW" dirty="0"/>
              <a:t>user</a:t>
            </a:r>
            <a:r>
              <a:rPr lang="zh-TW" altLang="en-US" dirty="0"/>
              <a:t>看</a:t>
            </a:r>
            <a:endParaRPr lang="en-US" altLang="zh-TW" dirty="0"/>
          </a:p>
          <a:p>
            <a:r>
              <a:rPr lang="zh-TW" altLang="en-US" dirty="0"/>
              <a:t>每秒</a:t>
            </a:r>
            <a:r>
              <a:rPr lang="en-US" altLang="zh-TW" dirty="0"/>
              <a:t>30</a:t>
            </a:r>
            <a:r>
              <a:rPr lang="zh-TW" altLang="en-US" dirty="0"/>
              <a:t>次的更新率是可以接受的</a:t>
            </a:r>
            <a:r>
              <a:rPr lang="en-US" altLang="zh-TW" dirty="0"/>
              <a:t>latency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42</a:t>
            </a:fld>
            <a:endParaRPr lang="zh-TW" altLang="en-US"/>
          </a:p>
        </p:txBody>
      </p:sp>
    </p:spTree>
    <p:extLst>
      <p:ext uri="{BB962C8B-B14F-4D97-AF65-F5344CB8AC3E}">
        <p14:creationId xmlns:p14="http://schemas.microsoft.com/office/powerpoint/2010/main" val="2576351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把論文投稿的影片分成</a:t>
            </a:r>
            <a:r>
              <a:rPr lang="en-US" altLang="zh-TW" dirty="0"/>
              <a:t>processing</a:t>
            </a:r>
            <a:r>
              <a:rPr lang="zh-TW" altLang="en-US" dirty="0"/>
              <a:t>的部分</a:t>
            </a:r>
            <a:r>
              <a:rPr lang="en-US" altLang="zh-TW" dirty="0"/>
              <a:t>, </a:t>
            </a:r>
            <a:r>
              <a:rPr lang="zh-TW" altLang="en-US" dirty="0"/>
              <a:t>放在這個投影片當中</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43</a:t>
            </a:fld>
            <a:endParaRPr lang="zh-TW" altLang="en-US"/>
          </a:p>
        </p:txBody>
      </p:sp>
    </p:spTree>
    <p:extLst>
      <p:ext uri="{BB962C8B-B14F-4D97-AF65-F5344CB8AC3E}">
        <p14:creationId xmlns:p14="http://schemas.microsoft.com/office/powerpoint/2010/main" val="532810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目前只想要放使用結果的影片而已</a:t>
            </a:r>
            <a:r>
              <a:rPr lang="en-US" altLang="zh-TW" dirty="0"/>
              <a:t>, </a:t>
            </a:r>
            <a:r>
              <a:rPr lang="zh-TW" altLang="en-US" dirty="0"/>
              <a:t>還沒有想到其他的表達方式 </a:t>
            </a:r>
            <a:endParaRPr lang="en-US" altLang="zh-TW" dirty="0"/>
          </a:p>
          <a:p>
            <a:r>
              <a:rPr lang="zh-TW" altLang="en-US" dirty="0"/>
              <a:t>這個投影片放實際</a:t>
            </a:r>
            <a:r>
              <a:rPr lang="en-US" altLang="zh-TW" dirty="0"/>
              <a:t>application</a:t>
            </a:r>
            <a:r>
              <a:rPr lang="zh-TW" altLang="en-US" dirty="0"/>
              <a:t>使用的場景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44</a:t>
            </a:fld>
            <a:endParaRPr lang="zh-TW" altLang="en-US"/>
          </a:p>
        </p:txBody>
      </p:sp>
    </p:spTree>
    <p:extLst>
      <p:ext uri="{BB962C8B-B14F-4D97-AF65-F5344CB8AC3E}">
        <p14:creationId xmlns:p14="http://schemas.microsoft.com/office/powerpoint/2010/main" val="323483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對於控制</a:t>
            </a:r>
            <a:r>
              <a:rPr lang="en-US" altLang="zh-TW" dirty="0"/>
              <a:t>human avatar</a:t>
            </a:r>
            <a:r>
              <a:rPr lang="zh-TW" altLang="en-US" dirty="0"/>
              <a:t>而言</a:t>
            </a:r>
            <a:r>
              <a:rPr lang="en-US" altLang="zh-TW" dirty="0"/>
              <a:t>,</a:t>
            </a:r>
            <a:r>
              <a:rPr lang="zh-TW" altLang="en-US" dirty="0"/>
              <a:t>使用</a:t>
            </a:r>
            <a:r>
              <a:rPr lang="en-US" altLang="zh-TW" dirty="0"/>
              <a:t>motion capture</a:t>
            </a:r>
            <a:r>
              <a:rPr lang="zh-TW" altLang="en-US" dirty="0"/>
              <a:t>達到</a:t>
            </a:r>
            <a:r>
              <a:rPr lang="en-US" altLang="zh-TW" dirty="0"/>
              <a:t>one-to-one mapping</a:t>
            </a:r>
            <a:r>
              <a:rPr lang="zh-TW" altLang="en-US" dirty="0"/>
              <a:t>似乎是最佳的作法</a:t>
            </a:r>
            <a:r>
              <a:rPr lang="en-US" altLang="zh-TW" dirty="0"/>
              <a:t>?</a:t>
            </a:r>
            <a:r>
              <a:rPr lang="zh-TW" altLang="en-US" dirty="0"/>
              <a:t> 其實他也有很多缺點  </a:t>
            </a:r>
            <a:endParaRPr lang="en-US" altLang="zh-TW" dirty="0"/>
          </a:p>
          <a:p>
            <a:r>
              <a:rPr lang="en-US" altLang="zh-TW" dirty="0"/>
              <a:t>Kinect</a:t>
            </a:r>
            <a:r>
              <a:rPr lang="zh-TW" altLang="en-US" dirty="0"/>
              <a:t>似乎解決了設備上的困難</a:t>
            </a:r>
            <a:r>
              <a:rPr lang="en-US" altLang="zh-TW" dirty="0"/>
              <a:t>, </a:t>
            </a:r>
            <a:r>
              <a:rPr lang="zh-TW" altLang="en-US" dirty="0"/>
              <a:t>但是</a:t>
            </a:r>
            <a:r>
              <a:rPr lang="en-US" altLang="zh-TW" dirty="0"/>
              <a:t>body performance</a:t>
            </a:r>
            <a:r>
              <a:rPr lang="zh-TW" altLang="en-US" dirty="0"/>
              <a:t>還是需要大空間與大動作</a:t>
            </a:r>
            <a:r>
              <a:rPr lang="en-US" altLang="zh-TW" dirty="0"/>
              <a:t>, </a:t>
            </a:r>
            <a:r>
              <a:rPr lang="zh-TW" altLang="en-US" dirty="0"/>
              <a:t>容易造成</a:t>
            </a:r>
            <a:r>
              <a:rPr lang="en-US" altLang="zh-TW" dirty="0"/>
              <a:t>fatigue</a:t>
            </a:r>
            <a:r>
              <a:rPr lang="zh-TW" altLang="en-US" dirty="0"/>
              <a:t>以及動作施展受限的問題 </a:t>
            </a:r>
            <a:endParaRPr lang="en-US" altLang="zh-TW" dirty="0"/>
          </a:p>
          <a:p>
            <a:r>
              <a:rPr lang="zh-TW" altLang="en-US" dirty="0"/>
              <a:t>我想要進行一個近距離的</a:t>
            </a:r>
            <a:r>
              <a:rPr lang="en-US" altLang="zh-TW" dirty="0"/>
              <a:t>storytelling</a:t>
            </a:r>
            <a:r>
              <a:rPr lang="zh-TW" altLang="en-US" dirty="0"/>
              <a:t>與</a:t>
            </a:r>
            <a:r>
              <a:rPr lang="en-US" altLang="zh-TW" dirty="0"/>
              <a:t>gaming,</a:t>
            </a:r>
            <a:r>
              <a:rPr lang="zh-TW" altLang="en-US" dirty="0"/>
              <a:t> 有沒有其他更適合的</a:t>
            </a:r>
            <a:r>
              <a:rPr lang="en-US" altLang="zh-TW" dirty="0"/>
              <a:t>interface?</a:t>
            </a:r>
          </a:p>
          <a:p>
            <a:r>
              <a:rPr lang="zh-TW" altLang="en-US" dirty="0"/>
              <a:t>如果參考現實當中的</a:t>
            </a:r>
            <a:r>
              <a:rPr lang="en-US" altLang="zh-TW" dirty="0"/>
              <a:t>puppetry method</a:t>
            </a:r>
            <a:r>
              <a:rPr lang="zh-TW" altLang="en-US" dirty="0"/>
              <a:t>來設計</a:t>
            </a:r>
            <a:r>
              <a:rPr lang="en-US" altLang="zh-TW" dirty="0"/>
              <a:t>interface, </a:t>
            </a:r>
            <a:r>
              <a:rPr lang="zh-TW" altLang="en-US" dirty="0"/>
              <a:t>有沒有提供甚麼好處</a:t>
            </a:r>
            <a:r>
              <a:rPr lang="en-US" altLang="zh-TW" dirty="0"/>
              <a:t>?</a:t>
            </a:r>
          </a:p>
          <a:p>
            <a:r>
              <a:rPr lang="zh-TW" altLang="en-US" dirty="0"/>
              <a:t>這邊其實銜接到了</a:t>
            </a:r>
            <a:r>
              <a:rPr lang="en-US" altLang="zh-TW" dirty="0"/>
              <a:t>related work</a:t>
            </a:r>
            <a:r>
              <a:rPr lang="zh-TW" altLang="en-US" dirty="0"/>
              <a:t>的部分</a:t>
            </a:r>
            <a:r>
              <a:rPr lang="en-US" altLang="zh-TW" dirty="0"/>
              <a:t>, </a:t>
            </a:r>
            <a:r>
              <a:rPr lang="zh-TW" altLang="en-US" dirty="0"/>
              <a:t>介紹各種的</a:t>
            </a:r>
            <a:r>
              <a:rPr lang="en-US" altLang="zh-TW" dirty="0"/>
              <a:t>interfaces</a:t>
            </a:r>
            <a:r>
              <a:rPr lang="zh-TW" altLang="en-US" dirty="0"/>
              <a:t>之間的優缺比較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6</a:t>
            </a:fld>
            <a:endParaRPr lang="zh-TW" altLang="en-US"/>
          </a:p>
        </p:txBody>
      </p:sp>
    </p:spTree>
    <p:extLst>
      <p:ext uri="{BB962C8B-B14F-4D97-AF65-F5344CB8AC3E}">
        <p14:creationId xmlns:p14="http://schemas.microsoft.com/office/powerpoint/2010/main" val="606040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讓</a:t>
            </a:r>
            <a:r>
              <a:rPr lang="en-US" altLang="zh-TW" dirty="0"/>
              <a:t>hand pose estimation</a:t>
            </a:r>
            <a:r>
              <a:rPr lang="zh-TW" altLang="en-US" dirty="0"/>
              <a:t>更好</a:t>
            </a:r>
            <a:r>
              <a:rPr lang="en-US" altLang="zh-TW" dirty="0"/>
              <a:t>, </a:t>
            </a:r>
            <a:r>
              <a:rPr lang="zh-TW" altLang="en-US" dirty="0"/>
              <a:t>縮小</a:t>
            </a:r>
            <a:r>
              <a:rPr lang="en-US" altLang="zh-TW" dirty="0"/>
              <a:t>delay time, </a:t>
            </a:r>
            <a:r>
              <a:rPr lang="zh-TW" altLang="en-US" dirty="0"/>
              <a:t>並且有更穩定的</a:t>
            </a:r>
            <a:r>
              <a:rPr lang="en-US" altLang="zh-TW" dirty="0"/>
              <a:t>rotation</a:t>
            </a:r>
            <a:r>
              <a:rPr lang="zh-TW" altLang="en-US" dirty="0"/>
              <a:t>計算結果</a:t>
            </a:r>
            <a:br>
              <a:rPr lang="en-US" altLang="zh-TW" dirty="0"/>
            </a:br>
            <a:r>
              <a:rPr lang="zh-TW" altLang="en-US" dirty="0"/>
              <a:t>便免</a:t>
            </a:r>
            <a:r>
              <a:rPr lang="en-US" altLang="zh-TW" dirty="0"/>
              <a:t>occlusion</a:t>
            </a:r>
            <a:r>
              <a:rPr lang="zh-TW" altLang="en-US" dirty="0"/>
              <a:t>問題後</a:t>
            </a:r>
            <a:r>
              <a:rPr lang="en-US" altLang="zh-TW" dirty="0"/>
              <a:t>, </a:t>
            </a:r>
            <a:r>
              <a:rPr lang="zh-TW" altLang="en-US" dirty="0"/>
              <a:t>就可以讓</a:t>
            </a:r>
            <a:r>
              <a:rPr lang="en-US" altLang="zh-TW" dirty="0"/>
              <a:t>avatar</a:t>
            </a:r>
            <a:r>
              <a:rPr lang="zh-TW" altLang="en-US" dirty="0"/>
              <a:t>的</a:t>
            </a:r>
            <a:r>
              <a:rPr lang="en-US" altLang="zh-TW" dirty="0"/>
              <a:t>position</a:t>
            </a:r>
            <a:r>
              <a:rPr lang="zh-TW" altLang="en-US" dirty="0"/>
              <a:t>完全根據</a:t>
            </a:r>
            <a:r>
              <a:rPr lang="en-US" altLang="zh-TW" dirty="0"/>
              <a:t>hand global position</a:t>
            </a:r>
            <a:r>
              <a:rPr lang="zh-TW" altLang="en-US" dirty="0"/>
              <a:t>移動</a:t>
            </a:r>
            <a:r>
              <a:rPr lang="en-US" altLang="zh-TW" dirty="0"/>
              <a:t>, </a:t>
            </a:r>
            <a:r>
              <a:rPr lang="zh-TW" altLang="en-US" dirty="0"/>
              <a:t>不需要額外的鍵盤操作</a:t>
            </a:r>
            <a:endParaRPr lang="en-US" altLang="zh-TW" dirty="0"/>
          </a:p>
          <a:p>
            <a:pPr marL="228600" indent="-228600">
              <a:buAutoNum type="arabicPeriod"/>
            </a:pPr>
            <a:r>
              <a:rPr lang="zh-TW" altLang="en-US" dirty="0"/>
              <a:t>使用</a:t>
            </a:r>
            <a:r>
              <a:rPr lang="en-US" altLang="zh-TW" dirty="0"/>
              <a:t>robust</a:t>
            </a:r>
            <a:r>
              <a:rPr lang="zh-TW" altLang="en-US" dirty="0"/>
              <a:t>的方法</a:t>
            </a:r>
            <a:r>
              <a:rPr lang="en-US" altLang="zh-TW" dirty="0"/>
              <a:t>, </a:t>
            </a:r>
            <a:r>
              <a:rPr lang="zh-TW" altLang="en-US" dirty="0"/>
              <a:t>自動決定使用哪一些</a:t>
            </a:r>
            <a:r>
              <a:rPr lang="en-US" altLang="zh-TW" dirty="0"/>
              <a:t>joint</a:t>
            </a:r>
            <a:r>
              <a:rPr lang="zh-TW" altLang="en-US" dirty="0"/>
              <a:t>的</a:t>
            </a:r>
            <a:r>
              <a:rPr lang="en-US" altLang="zh-TW" dirty="0"/>
              <a:t>trajectory</a:t>
            </a:r>
            <a:r>
              <a:rPr lang="zh-TW" altLang="en-US" dirty="0"/>
              <a:t>搜尋結果作為</a:t>
            </a:r>
            <a:r>
              <a:rPr lang="en-US" altLang="zh-TW" dirty="0"/>
              <a:t>blending pose</a:t>
            </a:r>
            <a:r>
              <a:rPr lang="zh-TW" altLang="en-US" dirty="0"/>
              <a:t>的參考</a:t>
            </a:r>
            <a:br>
              <a:rPr lang="en-US" altLang="zh-TW" dirty="0"/>
            </a:br>
            <a:r>
              <a:rPr lang="zh-TW" altLang="en-US" dirty="0"/>
              <a:t>減少使用者人工決定要使用哪一些</a:t>
            </a:r>
            <a:r>
              <a:rPr lang="en-US" altLang="zh-TW" dirty="0"/>
              <a:t>joint, </a:t>
            </a:r>
            <a:r>
              <a:rPr lang="zh-TW" altLang="en-US" dirty="0"/>
              <a:t>減少</a:t>
            </a:r>
            <a:r>
              <a:rPr lang="en-US" altLang="zh-TW" dirty="0"/>
              <a:t>preprocessing step</a:t>
            </a:r>
            <a:r>
              <a:rPr lang="zh-TW" altLang="en-US" dirty="0"/>
              <a:t>的時間</a:t>
            </a:r>
            <a:r>
              <a:rPr lang="en-US" altLang="zh-TW" dirty="0"/>
              <a:t>, </a:t>
            </a:r>
            <a:r>
              <a:rPr lang="zh-TW" altLang="en-US" dirty="0"/>
              <a:t>也增加可以適用的</a:t>
            </a:r>
            <a:r>
              <a:rPr lang="en-US" altLang="zh-TW" dirty="0"/>
              <a:t>animation</a:t>
            </a:r>
            <a:r>
              <a:rPr lang="zh-TW" altLang="en-US" dirty="0"/>
              <a:t>範圍 </a:t>
            </a:r>
            <a:endParaRPr lang="en-US" altLang="zh-TW" dirty="0"/>
          </a:p>
          <a:p>
            <a:pPr marL="228600" indent="-228600">
              <a:buAutoNum type="arabicPeriod"/>
            </a:pPr>
            <a:r>
              <a:rPr lang="zh-TW" altLang="en-US" dirty="0"/>
              <a:t>我們還有以上半身動作為主的</a:t>
            </a:r>
            <a:r>
              <a:rPr lang="en-US" altLang="zh-TW" dirty="0"/>
              <a:t>action</a:t>
            </a:r>
            <a:r>
              <a:rPr lang="zh-TW" altLang="en-US" dirty="0"/>
              <a:t>不適合使用</a:t>
            </a:r>
            <a:r>
              <a:rPr lang="en-US" altLang="zh-TW" dirty="0"/>
              <a:t>finger-walking</a:t>
            </a:r>
            <a:r>
              <a:rPr lang="zh-TW" altLang="en-US" dirty="0"/>
              <a:t>表達</a:t>
            </a:r>
            <a:r>
              <a:rPr lang="en-US" altLang="zh-TW" dirty="0"/>
              <a:t>,</a:t>
            </a:r>
            <a:br>
              <a:rPr lang="en-US" altLang="zh-TW" dirty="0"/>
            </a:br>
            <a:r>
              <a:rPr lang="zh-TW" altLang="en-US" dirty="0"/>
              <a:t>未來更多額外的</a:t>
            </a:r>
            <a:r>
              <a:rPr lang="en-US" altLang="zh-TW" dirty="0"/>
              <a:t>user study,</a:t>
            </a:r>
            <a:r>
              <a:rPr lang="zh-TW" altLang="en-US" dirty="0"/>
              <a:t>調查這些</a:t>
            </a:r>
            <a:r>
              <a:rPr lang="en-US" altLang="zh-TW" dirty="0"/>
              <a:t>body motion</a:t>
            </a:r>
            <a:r>
              <a:rPr lang="zh-TW" altLang="en-US" dirty="0"/>
              <a:t>適合使用哪一種手勢動作表達上半身動作</a:t>
            </a:r>
            <a:br>
              <a:rPr lang="en-US" altLang="zh-TW" dirty="0"/>
            </a:br>
            <a:r>
              <a:rPr lang="zh-TW" altLang="en-US" dirty="0"/>
              <a:t>進一步研究這些手勢動作的</a:t>
            </a:r>
            <a:r>
              <a:rPr lang="en-US" altLang="zh-TW" dirty="0"/>
              <a:t>mapping</a:t>
            </a:r>
            <a:r>
              <a:rPr lang="zh-TW" altLang="en-US" dirty="0"/>
              <a:t>與</a:t>
            </a:r>
            <a:r>
              <a:rPr lang="en-US" altLang="zh-TW" dirty="0"/>
              <a:t>retargeting</a:t>
            </a:r>
            <a:r>
              <a:rPr lang="zh-TW" altLang="en-US" dirty="0"/>
              <a:t>方式</a:t>
            </a:r>
            <a:br>
              <a:rPr lang="en-US" altLang="zh-TW" dirty="0"/>
            </a:br>
            <a:r>
              <a:rPr lang="zh-TW" altLang="en-US" dirty="0"/>
              <a:t>讓</a:t>
            </a:r>
            <a:r>
              <a:rPr lang="en-US" altLang="zh-TW" dirty="0"/>
              <a:t>interface</a:t>
            </a:r>
            <a:r>
              <a:rPr lang="zh-TW" altLang="en-US" dirty="0"/>
              <a:t>能夠讓使用者在表達手以及表達腿之間流暢的切換</a:t>
            </a:r>
            <a:r>
              <a:rPr lang="en-US" altLang="zh-TW" dirty="0"/>
              <a:t>, </a:t>
            </a:r>
            <a:r>
              <a:rPr lang="zh-TW" altLang="en-US" dirty="0"/>
              <a:t>適用更多動作 </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46</a:t>
            </a:fld>
            <a:endParaRPr lang="zh-TW" altLang="en-US"/>
          </a:p>
        </p:txBody>
      </p:sp>
    </p:spTree>
    <p:extLst>
      <p:ext uri="{BB962C8B-B14F-4D97-AF65-F5344CB8AC3E}">
        <p14:creationId xmlns:p14="http://schemas.microsoft.com/office/powerpoint/2010/main" val="3913399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我們主要的貢獻在於</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我們利用</a:t>
            </a:r>
            <a:r>
              <a:rPr lang="en-US" altLang="zh-TW" dirty="0"/>
              <a:t>interview</a:t>
            </a:r>
            <a:r>
              <a:rPr lang="zh-TW" altLang="en-US" dirty="0"/>
              <a:t>的方式</a:t>
            </a:r>
            <a:r>
              <a:rPr lang="en-US" altLang="zh-TW" dirty="0"/>
              <a:t>, </a:t>
            </a:r>
            <a:r>
              <a:rPr lang="zh-TW" altLang="en-US" dirty="0"/>
              <a:t>發現大多數一般使用者認為適合使用</a:t>
            </a:r>
            <a:r>
              <a:rPr lang="en-US" altLang="zh-TW" dirty="0"/>
              <a:t>finger-walking</a:t>
            </a:r>
            <a:r>
              <a:rPr lang="zh-TW" altLang="en-US" dirty="0"/>
              <a:t>做代表的</a:t>
            </a:r>
            <a:r>
              <a:rPr lang="en-US" altLang="zh-TW" dirty="0"/>
              <a:t>body motion, </a:t>
            </a:r>
            <a:r>
              <a:rPr lang="zh-TW" altLang="en-US" dirty="0"/>
              <a:t>以及大部分使用者會使用的</a:t>
            </a:r>
            <a:r>
              <a:rPr lang="en-US" altLang="zh-TW" dirty="0"/>
              <a:t>finer-walking movement</a:t>
            </a:r>
            <a:r>
              <a:rPr lang="zh-TW" altLang="en-US" dirty="0"/>
              <a:t>的種類 </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提出和實作了一個</a:t>
            </a:r>
            <a:r>
              <a:rPr lang="en-US" altLang="zh-TW" dirty="0"/>
              <a:t>motion retargeting</a:t>
            </a:r>
            <a:r>
              <a:rPr lang="zh-TW" altLang="en-US" dirty="0"/>
              <a:t>的方法</a:t>
            </a:r>
            <a:r>
              <a:rPr lang="en-US" altLang="zh-TW" dirty="0"/>
              <a:t>, </a:t>
            </a:r>
            <a:r>
              <a:rPr lang="zh-TW" altLang="en-US" dirty="0"/>
              <a:t>那這個</a:t>
            </a:r>
            <a:r>
              <a:rPr lang="en-US" altLang="zh-TW" dirty="0"/>
              <a:t>retargeting</a:t>
            </a:r>
            <a:r>
              <a:rPr lang="zh-TW" altLang="en-US" dirty="0"/>
              <a:t>的方法是針對</a:t>
            </a:r>
            <a:r>
              <a:rPr lang="en-US" altLang="zh-TW" dirty="0"/>
              <a:t>finger motion</a:t>
            </a:r>
            <a:r>
              <a:rPr lang="zh-TW" altLang="en-US" dirty="0"/>
              <a:t>以及</a:t>
            </a:r>
            <a:r>
              <a:rPr lang="en-US" altLang="zh-TW" dirty="0"/>
              <a:t>body motion</a:t>
            </a:r>
            <a:r>
              <a:rPr lang="zh-TW" altLang="en-US" dirty="0"/>
              <a:t>之間的</a:t>
            </a:r>
            <a:r>
              <a:rPr lang="en-US" altLang="zh-TW" dirty="0"/>
              <a:t>motion</a:t>
            </a:r>
            <a:r>
              <a:rPr lang="zh-TW" altLang="en-US" dirty="0"/>
              <a:t>做轉移</a:t>
            </a:r>
            <a:r>
              <a:rPr lang="en-US" altLang="zh-TW" dirty="0"/>
              <a:t>, </a:t>
            </a:r>
            <a:br>
              <a:rPr lang="en-US" altLang="zh-TW" dirty="0"/>
            </a:br>
            <a:r>
              <a:rPr lang="zh-TW" altLang="en-US" dirty="0"/>
              <a:t>這兩個骨架結構的差異是很大的 </a:t>
            </a:r>
          </a:p>
          <a:p>
            <a:pPr marL="228600" indent="-228600">
              <a:buAutoNum type="arabicPeriod"/>
            </a:pPr>
            <a:r>
              <a:rPr lang="zh-TW" altLang="en-US" dirty="0"/>
              <a:t>我們提出了一個利用</a:t>
            </a:r>
            <a:r>
              <a:rPr lang="en-US" altLang="zh-TW" dirty="0"/>
              <a:t>finger-walking performance</a:t>
            </a:r>
            <a:r>
              <a:rPr lang="zh-TW" altLang="en-US" dirty="0"/>
              <a:t>的虛擬</a:t>
            </a:r>
            <a:r>
              <a:rPr lang="en-US" altLang="zh-TW" dirty="0"/>
              <a:t>avatar</a:t>
            </a:r>
            <a:r>
              <a:rPr lang="zh-TW" altLang="en-US" dirty="0"/>
              <a:t>操作介面</a:t>
            </a:r>
            <a:r>
              <a:rPr lang="en-US" altLang="zh-TW" dirty="0"/>
              <a:t>(interface), </a:t>
            </a:r>
            <a:r>
              <a:rPr lang="zh-TW" altLang="en-US" dirty="0"/>
              <a:t>並且時實作了一個簡單的</a:t>
            </a:r>
            <a:r>
              <a:rPr lang="en-US" altLang="zh-TW" dirty="0"/>
              <a:t>storytelling application </a:t>
            </a:r>
          </a:p>
          <a:p>
            <a:pPr marL="228600" indent="-228600">
              <a:buAutoNum type="arabicPeriod"/>
            </a:pP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48</a:t>
            </a:fld>
            <a:endParaRPr lang="zh-TW" altLang="en-US"/>
          </a:p>
        </p:txBody>
      </p:sp>
    </p:spTree>
    <p:extLst>
      <p:ext uri="{BB962C8B-B14F-4D97-AF65-F5344CB8AC3E}">
        <p14:creationId xmlns:p14="http://schemas.microsoft.com/office/powerpoint/2010/main" val="2190202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Finger-walking</a:t>
            </a:r>
            <a:r>
              <a:rPr lang="zh-TW" altLang="en-US" dirty="0"/>
              <a:t>要如何被應用在</a:t>
            </a:r>
            <a:r>
              <a:rPr lang="en-US" altLang="zh-TW" dirty="0"/>
              <a:t>puppetry</a:t>
            </a:r>
            <a:r>
              <a:rPr lang="zh-TW" altLang="en-US" dirty="0"/>
              <a:t>上面呢</a:t>
            </a:r>
            <a:r>
              <a:rPr lang="en-US" altLang="zh-TW" dirty="0"/>
              <a:t>?</a:t>
            </a:r>
          </a:p>
          <a:p>
            <a:r>
              <a:rPr lang="zh-TW" altLang="en-US" dirty="0"/>
              <a:t>使用者傾向使用何種的</a:t>
            </a:r>
            <a:r>
              <a:rPr lang="en-US" altLang="zh-TW" dirty="0"/>
              <a:t>finger-walking performances</a:t>
            </a:r>
            <a:r>
              <a:rPr lang="zh-TW" altLang="en-US" dirty="0"/>
              <a:t>來表達那些種類的</a:t>
            </a:r>
            <a:r>
              <a:rPr lang="en-US" altLang="zh-TW" dirty="0"/>
              <a:t>human body </a:t>
            </a:r>
            <a:r>
              <a:rPr lang="en-US" altLang="zh-TW" dirty="0" err="1"/>
              <a:t>motio</a:t>
            </a:r>
            <a:r>
              <a:rPr lang="zh-TW" altLang="en-US" dirty="0"/>
              <a:t>呢</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7</a:t>
            </a:fld>
            <a:endParaRPr lang="zh-TW" altLang="en-US"/>
          </a:p>
        </p:txBody>
      </p:sp>
    </p:spTree>
    <p:extLst>
      <p:ext uri="{BB962C8B-B14F-4D97-AF65-F5344CB8AC3E}">
        <p14:creationId xmlns:p14="http://schemas.microsoft.com/office/powerpoint/2010/main" val="427400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操控虛擬腳色</a:t>
            </a:r>
            <a:r>
              <a:rPr lang="en-US" altLang="zh-TW" dirty="0"/>
              <a:t>”</a:t>
            </a:r>
            <a:r>
              <a:rPr lang="zh-TW" altLang="en-US" dirty="0"/>
              <a:t>這件事情是廣泛應用到不同場景的</a:t>
            </a:r>
            <a:r>
              <a:rPr lang="en-US" altLang="zh-TW" dirty="0"/>
              <a:t>, </a:t>
            </a:r>
            <a:r>
              <a:rPr lang="zh-TW" altLang="en-US" dirty="0"/>
              <a:t>不管是</a:t>
            </a:r>
            <a:r>
              <a:rPr lang="en-US" altLang="zh-TW" dirty="0"/>
              <a:t>gaming, digital storytelling</a:t>
            </a:r>
            <a:r>
              <a:rPr lang="zh-TW" altLang="en-US" dirty="0"/>
              <a:t>還是</a:t>
            </a:r>
            <a:r>
              <a:rPr lang="en-US" altLang="zh-TW" dirty="0"/>
              <a:t>animation editing</a:t>
            </a:r>
            <a:r>
              <a:rPr lang="zh-TW" altLang="en-US" dirty="0"/>
              <a:t>的應用</a:t>
            </a:r>
            <a:r>
              <a:rPr lang="en-US" altLang="zh-TW" dirty="0"/>
              <a:t>, </a:t>
            </a:r>
            <a:r>
              <a:rPr lang="zh-TW" altLang="en-US" dirty="0"/>
              <a:t>都會廣泛的需要操控虛擬腳色</a:t>
            </a:r>
            <a:r>
              <a:rPr lang="en-US" altLang="zh-TW" dirty="0"/>
              <a:t>. </a:t>
            </a:r>
          </a:p>
          <a:p>
            <a:r>
              <a:rPr lang="zh-TW" altLang="en-US" dirty="0"/>
              <a:t>在這之中</a:t>
            </a:r>
            <a:r>
              <a:rPr lang="en-US" altLang="zh-TW" dirty="0"/>
              <a:t>, </a:t>
            </a:r>
            <a:r>
              <a:rPr lang="zh-TW" altLang="en-US" dirty="0"/>
              <a:t>人形虛擬腳色又是常常出現的類型</a:t>
            </a:r>
            <a:r>
              <a:rPr lang="en-US" altLang="zh-TW" dirty="0"/>
              <a:t>, </a:t>
            </a:r>
            <a:r>
              <a:rPr lang="zh-TW" altLang="en-US" dirty="0"/>
              <a:t>所以</a:t>
            </a:r>
            <a:r>
              <a:rPr lang="en-US" altLang="zh-TW" dirty="0"/>
              <a:t>, </a:t>
            </a:r>
            <a:r>
              <a:rPr lang="zh-TW" altLang="en-US" dirty="0"/>
              <a:t>如何操控人形虛擬腳色就會是一個我們有興趣的議題</a:t>
            </a:r>
            <a:r>
              <a:rPr lang="en-US" altLang="zh-TW" dirty="0"/>
              <a:t>. </a:t>
            </a:r>
          </a:p>
          <a:p>
            <a:r>
              <a:rPr lang="zh-TW" altLang="en-US" dirty="0"/>
              <a:t>操作虛擬腳色或是與虛擬腳色互動就需要一個介面</a:t>
            </a:r>
            <a:r>
              <a:rPr lang="en-US" altLang="zh-TW" dirty="0"/>
              <a:t>interface, </a:t>
            </a:r>
            <a:r>
              <a:rPr lang="zh-TW" altLang="en-US" dirty="0"/>
              <a:t>傳統的操作介面</a:t>
            </a:r>
            <a:r>
              <a:rPr lang="en-US" altLang="zh-TW" dirty="0"/>
              <a:t>, </a:t>
            </a:r>
            <a:r>
              <a:rPr lang="zh-TW" altLang="en-US" dirty="0"/>
              <a:t>像是鍵盤與滑鼠</a:t>
            </a:r>
            <a:r>
              <a:rPr lang="en-US" altLang="zh-TW" dirty="0"/>
              <a:t>, </a:t>
            </a:r>
            <a:r>
              <a:rPr lang="zh-TW" altLang="en-US" dirty="0"/>
              <a:t>包含按鈕與類比搖桿的遊戲搖桿</a:t>
            </a:r>
            <a:r>
              <a:rPr lang="en-US" altLang="zh-TW" dirty="0"/>
              <a:t>. </a:t>
            </a:r>
          </a:p>
          <a:p>
            <a:r>
              <a:rPr lang="zh-TW" altLang="en-US" dirty="0"/>
              <a:t>他們都只能夠提供較低自由度的輸入選擇</a:t>
            </a:r>
            <a:r>
              <a:rPr lang="en-US" altLang="zh-TW" dirty="0"/>
              <a:t>. </a:t>
            </a:r>
          </a:p>
          <a:p>
            <a:r>
              <a:rPr lang="zh-TW" altLang="en-US" dirty="0"/>
              <a:t>現在有很多消費級的遊戲搖桿開始給予</a:t>
            </a:r>
            <a:r>
              <a:rPr lang="en-US" altLang="zh-TW" dirty="0"/>
              <a:t>user</a:t>
            </a:r>
            <a:r>
              <a:rPr lang="zh-TW" altLang="en-US" dirty="0"/>
              <a:t>更高的輸入自由度</a:t>
            </a:r>
            <a:r>
              <a:rPr lang="en-US" altLang="zh-TW" dirty="0"/>
              <a:t>, </a:t>
            </a:r>
            <a:r>
              <a:rPr lang="zh-TW" altLang="en-US" dirty="0"/>
              <a:t>讓使用者有更有趣</a:t>
            </a:r>
            <a:r>
              <a:rPr lang="en-US" altLang="zh-TW" dirty="0"/>
              <a:t>, </a:t>
            </a:r>
            <a:r>
              <a:rPr lang="zh-TW" altLang="en-US" dirty="0"/>
              <a:t>直覺以及富有互動性的操控介面</a:t>
            </a:r>
            <a:r>
              <a:rPr lang="en-US" altLang="zh-TW" dirty="0"/>
              <a:t>.  </a:t>
            </a:r>
          </a:p>
          <a:p>
            <a:r>
              <a:rPr lang="zh-TW" altLang="en-US" dirty="0"/>
              <a:t>之所以提高輸入自由度就能夠有以上好處</a:t>
            </a:r>
            <a:r>
              <a:rPr lang="en-US" altLang="zh-TW" dirty="0"/>
              <a:t>, </a:t>
            </a:r>
            <a:r>
              <a:rPr lang="zh-TW" altLang="en-US" dirty="0"/>
              <a:t>是因為虛擬腳色本身的自由度也很高</a:t>
            </a:r>
            <a:r>
              <a:rPr lang="en-US" altLang="zh-TW" dirty="0"/>
              <a:t>, </a:t>
            </a:r>
          </a:p>
          <a:p>
            <a:r>
              <a:rPr lang="zh-TW" altLang="en-US" dirty="0"/>
              <a:t>透過更高的自由度來操控它</a:t>
            </a:r>
            <a:r>
              <a:rPr lang="en-US" altLang="zh-TW" dirty="0"/>
              <a:t>, </a:t>
            </a:r>
            <a:r>
              <a:rPr lang="zh-TW" altLang="en-US" dirty="0"/>
              <a:t>對於虛擬腳色的控制程度才有機會越高</a:t>
            </a:r>
            <a:r>
              <a:rPr lang="en-US" altLang="zh-TW" dirty="0"/>
              <a:t>, </a:t>
            </a:r>
            <a:r>
              <a:rPr lang="zh-TW" altLang="en-US" dirty="0"/>
              <a:t>遊戲的互動性與回饋程度就會越高</a:t>
            </a:r>
            <a:r>
              <a:rPr lang="en-US" altLang="zh-TW" dirty="0"/>
              <a:t>. </a:t>
            </a:r>
          </a:p>
          <a:p>
            <a:r>
              <a:rPr lang="zh-TW" altLang="en-US" dirty="0"/>
              <a:t>提高操作介面的自由度可以更大程度的控制虛擬腳色</a:t>
            </a:r>
            <a:r>
              <a:rPr lang="en-US" altLang="zh-TW" dirty="0"/>
              <a:t>, </a:t>
            </a:r>
            <a:r>
              <a:rPr lang="zh-TW" altLang="en-US" dirty="0"/>
              <a:t>那虛擬腳色的自由度又是多少呢</a:t>
            </a:r>
            <a:r>
              <a:rPr lang="en-US" altLang="zh-TW" dirty="0"/>
              <a:t>?</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8</a:t>
            </a:fld>
            <a:endParaRPr lang="zh-TW" altLang="en-US"/>
          </a:p>
        </p:txBody>
      </p:sp>
    </p:spTree>
    <p:extLst>
      <p:ext uri="{BB962C8B-B14F-4D97-AF65-F5344CB8AC3E}">
        <p14:creationId xmlns:p14="http://schemas.microsoft.com/office/powerpoint/2010/main" val="4170671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現在的虛擬腳色的建構方法基本上都是由兩個部分構成的</a:t>
            </a:r>
            <a:r>
              <a:rPr lang="en-US" altLang="zh-TW" dirty="0"/>
              <a:t>, articulated bones </a:t>
            </a:r>
            <a:r>
              <a:rPr lang="zh-TW" altLang="en-US" dirty="0"/>
              <a:t>以及 </a:t>
            </a:r>
            <a:r>
              <a:rPr lang="en-US" altLang="zh-TW" dirty="0"/>
              <a:t>skinned meshes, </a:t>
            </a:r>
          </a:p>
          <a:p>
            <a:r>
              <a:rPr lang="zh-TW" altLang="en-US" dirty="0"/>
              <a:t>也就是骨頭</a:t>
            </a:r>
            <a:r>
              <a:rPr lang="en-US" altLang="zh-TW" dirty="0"/>
              <a:t>/</a:t>
            </a:r>
            <a:r>
              <a:rPr lang="zh-TW" altLang="en-US" dirty="0"/>
              <a:t>骨架以及跟隨骨架移動的皮膚</a:t>
            </a:r>
            <a:r>
              <a:rPr lang="en-US" altLang="zh-TW" dirty="0"/>
              <a:t>, </a:t>
            </a:r>
            <a:r>
              <a:rPr lang="zh-TW" altLang="en-US" dirty="0"/>
              <a:t>並且只有皮膚會被</a:t>
            </a:r>
            <a:r>
              <a:rPr lang="en-US" altLang="zh-TW" dirty="0"/>
              <a:t>user</a:t>
            </a:r>
            <a:r>
              <a:rPr lang="zh-TW" altLang="en-US" dirty="0"/>
              <a:t>看見</a:t>
            </a:r>
            <a:r>
              <a:rPr lang="en-US" altLang="zh-TW" dirty="0"/>
              <a:t>, </a:t>
            </a:r>
            <a:r>
              <a:rPr lang="zh-TW" altLang="en-US" dirty="0"/>
              <a:t>但是移動的主體的骨頭</a:t>
            </a:r>
            <a:r>
              <a:rPr lang="en-US" altLang="zh-TW" dirty="0"/>
              <a:t>/</a:t>
            </a:r>
            <a:r>
              <a:rPr lang="zh-TW" altLang="en-US" dirty="0"/>
              <a:t>骨架 </a:t>
            </a:r>
            <a:endParaRPr lang="en-US" altLang="zh-TW" dirty="0"/>
          </a:p>
          <a:p>
            <a:r>
              <a:rPr lang="zh-TW" altLang="en-US" dirty="0"/>
              <a:t>現在的操控方式也多是以改變骨架的位置與旋轉為主</a:t>
            </a:r>
            <a:r>
              <a:rPr lang="en-US" altLang="zh-TW" dirty="0"/>
              <a:t>, </a:t>
            </a:r>
            <a:r>
              <a:rPr lang="zh-TW" altLang="en-US" dirty="0"/>
              <a:t>所以</a:t>
            </a:r>
            <a:r>
              <a:rPr lang="en-US" altLang="zh-TW" dirty="0"/>
              <a:t>, DoF</a:t>
            </a:r>
            <a:r>
              <a:rPr lang="zh-TW" altLang="en-US" dirty="0"/>
              <a:t>的來源就是這些骨架的位移與旋轉 </a:t>
            </a:r>
            <a:endParaRPr lang="en-US" altLang="zh-TW" dirty="0"/>
          </a:p>
          <a:p>
            <a:r>
              <a:rPr lang="zh-TW" altLang="en-US" dirty="0"/>
              <a:t>這邊就可以回答前面的問題</a:t>
            </a:r>
            <a:r>
              <a:rPr lang="en-US" altLang="zh-TW" dirty="0"/>
              <a:t>”</a:t>
            </a:r>
            <a:r>
              <a:rPr lang="zh-TW" altLang="en-US" dirty="0"/>
              <a:t>為什麼</a:t>
            </a:r>
            <a:r>
              <a:rPr lang="en-US" altLang="zh-TW" dirty="0"/>
              <a:t>interface</a:t>
            </a:r>
            <a:r>
              <a:rPr lang="zh-TW" altLang="en-US" dirty="0"/>
              <a:t>的</a:t>
            </a:r>
            <a:r>
              <a:rPr lang="en-US" altLang="zh-TW" dirty="0"/>
              <a:t>DoF</a:t>
            </a:r>
            <a:r>
              <a:rPr lang="zh-TW" altLang="en-US" dirty="0"/>
              <a:t>會有越來越高的趨勢</a:t>
            </a:r>
            <a:r>
              <a:rPr lang="en-US" altLang="zh-TW" dirty="0"/>
              <a:t>”, </a:t>
            </a:r>
          </a:p>
          <a:p>
            <a:r>
              <a:rPr lang="zh-TW" altLang="en-US" dirty="0"/>
              <a:t>原因就是希望給予使用者更多的自由度來控制</a:t>
            </a:r>
            <a:r>
              <a:rPr lang="en-US" altLang="zh-TW" dirty="0"/>
              <a:t>avatar</a:t>
            </a:r>
            <a:r>
              <a:rPr lang="zh-TW" altLang="en-US" dirty="0"/>
              <a:t>的骨架結構</a:t>
            </a:r>
            <a:r>
              <a:rPr lang="en-US" altLang="zh-TW" dirty="0"/>
              <a:t>, </a:t>
            </a:r>
            <a:r>
              <a:rPr lang="zh-TW" altLang="en-US" dirty="0"/>
              <a:t>而不是使用低自由度且單一的</a:t>
            </a:r>
            <a:r>
              <a:rPr lang="en-US" altLang="zh-TW" dirty="0"/>
              <a:t>interface</a:t>
            </a:r>
            <a:r>
              <a:rPr lang="zh-TW" altLang="en-US" dirty="0"/>
              <a:t>控制高自由度的骨架移動</a:t>
            </a:r>
            <a:r>
              <a:rPr lang="en-US" altLang="zh-TW" dirty="0"/>
              <a:t>,</a:t>
            </a:r>
            <a:r>
              <a:rPr lang="zh-TW" altLang="en-US" dirty="0"/>
              <a:t> </a:t>
            </a:r>
            <a:endParaRPr lang="en-US" altLang="zh-TW" dirty="0"/>
          </a:p>
          <a:p>
            <a:r>
              <a:rPr lang="zh-TW" altLang="en-US" dirty="0"/>
              <a:t>新的問題又出現了</a:t>
            </a:r>
            <a:r>
              <a:rPr lang="en-US" altLang="zh-TW" dirty="0"/>
              <a:t> -&gt; </a:t>
            </a:r>
            <a:r>
              <a:rPr lang="zh-TW" altLang="en-US" dirty="0"/>
              <a:t>要怎麼控制這麼多的自由度呢</a:t>
            </a:r>
            <a:r>
              <a:rPr lang="en-US" altLang="zh-TW" dirty="0"/>
              <a:t>? Intuitive(</a:t>
            </a:r>
            <a:r>
              <a:rPr lang="zh-TW" altLang="en-US" dirty="0"/>
              <a:t>直覺的</a:t>
            </a:r>
            <a:r>
              <a:rPr lang="en-US" altLang="zh-TW" dirty="0"/>
              <a:t>)</a:t>
            </a:r>
            <a:r>
              <a:rPr lang="zh-TW" altLang="en-US" dirty="0"/>
              <a:t>控制方式有哪一些呢</a:t>
            </a:r>
            <a:r>
              <a:rPr lang="en-US" altLang="zh-TW" dirty="0"/>
              <a:t>?</a:t>
            </a:r>
            <a:r>
              <a:rPr lang="zh-TW" altLang="en-US" dirty="0"/>
              <a:t> </a:t>
            </a:r>
            <a:r>
              <a:rPr lang="en-US" altLang="zh-TW" dirty="0"/>
              <a:t>User </a:t>
            </a:r>
            <a:r>
              <a:rPr lang="zh-TW" altLang="en-US" dirty="0"/>
              <a:t>又會傾向使用哪一些控制方式呢</a:t>
            </a:r>
            <a:r>
              <a:rPr lang="en-US" altLang="zh-TW" dirty="0"/>
              <a:t>?</a:t>
            </a:r>
          </a:p>
          <a:p>
            <a:r>
              <a:rPr lang="zh-TW" altLang="en-US" dirty="0"/>
              <a:t>我們可以先來看看過往的研究都使用哪一些方法作為操控</a:t>
            </a:r>
            <a:r>
              <a:rPr lang="en-US" altLang="zh-TW" dirty="0"/>
              <a:t>human avatar </a:t>
            </a:r>
            <a:r>
              <a:rPr lang="zh-TW" altLang="en-US" dirty="0"/>
              <a:t>的</a:t>
            </a:r>
            <a:r>
              <a:rPr lang="en-US" altLang="zh-TW" dirty="0"/>
              <a:t>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9</a:t>
            </a:fld>
            <a:endParaRPr lang="zh-TW" altLang="en-US"/>
          </a:p>
        </p:txBody>
      </p:sp>
    </p:spTree>
    <p:extLst>
      <p:ext uri="{BB962C8B-B14F-4D97-AF65-F5344CB8AC3E}">
        <p14:creationId xmlns:p14="http://schemas.microsoft.com/office/powerpoint/2010/main" val="147856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Human avatar</a:t>
            </a:r>
            <a:r>
              <a:rPr lang="zh-TW" altLang="en-US" dirty="0"/>
              <a:t>的自由度</a:t>
            </a:r>
            <a:r>
              <a:rPr lang="en-US" altLang="zh-TW" dirty="0"/>
              <a:t>(DoF)</a:t>
            </a:r>
            <a:r>
              <a:rPr lang="zh-TW" altLang="en-US" dirty="0"/>
              <a:t>來自於他的</a:t>
            </a:r>
            <a:r>
              <a:rPr lang="en-US" altLang="zh-TW" dirty="0"/>
              <a:t>joints, </a:t>
            </a:r>
            <a:r>
              <a:rPr lang="zh-TW" altLang="en-US" dirty="0"/>
              <a:t>使用甚麼樣的</a:t>
            </a:r>
            <a:r>
              <a:rPr lang="en-US" altLang="zh-TW" dirty="0"/>
              <a:t>interface</a:t>
            </a:r>
            <a:r>
              <a:rPr lang="zh-TW" altLang="en-US" dirty="0"/>
              <a:t>來操作這些</a:t>
            </a:r>
            <a:r>
              <a:rPr lang="en-US" altLang="zh-TW" dirty="0"/>
              <a:t>joints</a:t>
            </a:r>
            <a:r>
              <a:rPr lang="zh-TW" altLang="en-US" dirty="0"/>
              <a:t>會是有趣的議題 </a:t>
            </a:r>
            <a:endParaRPr lang="en-US" altLang="zh-TW" dirty="0"/>
          </a:p>
          <a:p>
            <a:r>
              <a:rPr lang="zh-TW" altLang="en-US" dirty="0"/>
              <a:t>因為是</a:t>
            </a:r>
            <a:r>
              <a:rPr lang="en-US" altLang="zh-TW" dirty="0"/>
              <a:t>human avatar, </a:t>
            </a:r>
            <a:r>
              <a:rPr lang="zh-TW" altLang="en-US" dirty="0"/>
              <a:t>所以</a:t>
            </a:r>
            <a:r>
              <a:rPr lang="en-US" altLang="zh-TW" dirty="0"/>
              <a:t>, </a:t>
            </a:r>
            <a:r>
              <a:rPr lang="zh-TW" altLang="en-US" dirty="0"/>
              <a:t>很自然的可以想像</a:t>
            </a:r>
            <a:r>
              <a:rPr lang="en-US" altLang="zh-TW" dirty="0"/>
              <a:t>, </a:t>
            </a:r>
            <a:r>
              <a:rPr lang="zh-TW" altLang="en-US" dirty="0"/>
              <a:t>使用</a:t>
            </a:r>
            <a:r>
              <a:rPr lang="en-US" altLang="zh-TW" dirty="0"/>
              <a:t>human body</a:t>
            </a:r>
            <a:r>
              <a:rPr lang="zh-TW" altLang="en-US" dirty="0"/>
              <a:t>上的</a:t>
            </a:r>
            <a:r>
              <a:rPr lang="en-US" altLang="zh-TW" dirty="0"/>
              <a:t>joints</a:t>
            </a:r>
            <a:r>
              <a:rPr lang="zh-TW" altLang="en-US" dirty="0"/>
              <a:t>的</a:t>
            </a:r>
            <a:r>
              <a:rPr lang="en-US" altLang="zh-TW" dirty="0"/>
              <a:t>performance</a:t>
            </a:r>
            <a:r>
              <a:rPr lang="zh-TW" altLang="en-US" dirty="0"/>
              <a:t>作為操作的</a:t>
            </a:r>
            <a:r>
              <a:rPr lang="en-US" altLang="zh-TW" dirty="0"/>
              <a:t>interface, </a:t>
            </a:r>
            <a:r>
              <a:rPr lang="zh-TW" altLang="en-US" dirty="0"/>
              <a:t>先前提到的消費級的</a:t>
            </a:r>
            <a:r>
              <a:rPr lang="en-US" altLang="zh-TW" dirty="0"/>
              <a:t>controllers</a:t>
            </a:r>
            <a:r>
              <a:rPr lang="zh-TW" altLang="en-US" dirty="0"/>
              <a:t>多也是這種形式的</a:t>
            </a:r>
            <a:r>
              <a:rPr lang="en-US" altLang="zh-TW" dirty="0"/>
              <a:t>interface </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10</a:t>
            </a:fld>
            <a:endParaRPr lang="zh-TW" altLang="en-US"/>
          </a:p>
        </p:txBody>
      </p:sp>
    </p:spTree>
    <p:extLst>
      <p:ext uri="{BB962C8B-B14F-4D97-AF65-F5344CB8AC3E}">
        <p14:creationId xmlns:p14="http://schemas.microsoft.com/office/powerpoint/2010/main" val="4070366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我把針對</a:t>
            </a:r>
            <a:r>
              <a:rPr lang="en-US" altLang="zh-TW" dirty="0"/>
              <a:t>avatar</a:t>
            </a:r>
            <a:r>
              <a:rPr lang="zh-TW" altLang="en-US" dirty="0"/>
              <a:t>的</a:t>
            </a:r>
            <a:r>
              <a:rPr lang="en-US" altLang="zh-TW" dirty="0"/>
              <a:t>interface</a:t>
            </a:r>
            <a:r>
              <a:rPr lang="zh-TW" altLang="en-US" dirty="0"/>
              <a:t>分成三種</a:t>
            </a:r>
            <a:r>
              <a:rPr lang="en-US" altLang="zh-TW" dirty="0"/>
              <a:t>, </a:t>
            </a:r>
            <a:r>
              <a:rPr lang="zh-TW" altLang="en-US" dirty="0"/>
              <a:t>分成使用</a:t>
            </a:r>
            <a:r>
              <a:rPr lang="en-US" altLang="zh-TW" dirty="0"/>
              <a:t>body performance, hand-held devices, </a:t>
            </a:r>
            <a:r>
              <a:rPr lang="zh-TW" altLang="en-US" dirty="0"/>
              <a:t>以及</a:t>
            </a:r>
            <a:r>
              <a:rPr lang="en-US" altLang="zh-TW" dirty="0"/>
              <a:t>hand performance </a:t>
            </a:r>
            <a:r>
              <a:rPr lang="zh-TW" altLang="en-US" dirty="0"/>
              <a:t>作為</a:t>
            </a:r>
            <a:r>
              <a:rPr lang="en-US" altLang="zh-TW" dirty="0"/>
              <a:t>interface</a:t>
            </a:r>
            <a:r>
              <a:rPr lang="zh-TW" altLang="en-US" dirty="0"/>
              <a:t>的研究</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12</a:t>
            </a:fld>
            <a:endParaRPr lang="zh-TW" altLang="en-US"/>
          </a:p>
        </p:txBody>
      </p:sp>
    </p:spTree>
    <p:extLst>
      <p:ext uri="{BB962C8B-B14F-4D97-AF65-F5344CB8AC3E}">
        <p14:creationId xmlns:p14="http://schemas.microsoft.com/office/powerpoint/2010/main" val="789334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748F3D-0597-4245-A931-49C59E59B6A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890B4C6-C521-43F7-89B8-4C69DBC6C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7223380-2EAB-4030-8026-415908004FE9}"/>
              </a:ext>
            </a:extLst>
          </p:cNvPr>
          <p:cNvSpPr>
            <a:spLocks noGrp="1"/>
          </p:cNvSpPr>
          <p:nvPr>
            <p:ph type="dt" sz="half" idx="10"/>
          </p:nvPr>
        </p:nvSpPr>
        <p:spPr/>
        <p:txBody>
          <a:bodyPr/>
          <a:lstStyle/>
          <a:p>
            <a:fld id="{13DEC497-388F-4ED2-BA8A-B417FB9A6CD6}" type="datetime1">
              <a:rPr lang="zh-TW" altLang="en-US" smtClean="0"/>
              <a:t>2023/5/4</a:t>
            </a:fld>
            <a:endParaRPr lang="zh-TW" altLang="en-US"/>
          </a:p>
        </p:txBody>
      </p:sp>
      <p:sp>
        <p:nvSpPr>
          <p:cNvPr id="5" name="頁尾版面配置區 4">
            <a:extLst>
              <a:ext uri="{FF2B5EF4-FFF2-40B4-BE49-F238E27FC236}">
                <a16:creationId xmlns:a16="http://schemas.microsoft.com/office/drawing/2014/main" id="{0984E1DF-4C20-499C-A8A7-92D4BF433AE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1A92D4-6642-4F11-825B-B78EF0DB8DF8}"/>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82875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70C37-342E-42C8-B20B-B827029DF7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750A13A-766A-4353-BA9F-4BC9D3E42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1E9E45E-E327-4952-8131-1223E9523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3322242-54B5-41A0-B1CD-1A1C08952D66}"/>
              </a:ext>
            </a:extLst>
          </p:cNvPr>
          <p:cNvSpPr>
            <a:spLocks noGrp="1"/>
          </p:cNvSpPr>
          <p:nvPr>
            <p:ph type="dt" sz="half" idx="10"/>
          </p:nvPr>
        </p:nvSpPr>
        <p:spPr/>
        <p:txBody>
          <a:bodyPr/>
          <a:lstStyle/>
          <a:p>
            <a:fld id="{FFAC2E1E-3E05-42C9-8804-089633AAC0A5}" type="datetime1">
              <a:rPr lang="zh-TW" altLang="en-US" smtClean="0"/>
              <a:t>2023/5/4</a:t>
            </a:fld>
            <a:endParaRPr lang="zh-TW" altLang="en-US"/>
          </a:p>
        </p:txBody>
      </p:sp>
      <p:sp>
        <p:nvSpPr>
          <p:cNvPr id="6" name="頁尾版面配置區 5">
            <a:extLst>
              <a:ext uri="{FF2B5EF4-FFF2-40B4-BE49-F238E27FC236}">
                <a16:creationId xmlns:a16="http://schemas.microsoft.com/office/drawing/2014/main" id="{F2B67248-8727-44EE-812A-8847F7D87FC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2D5290A-C15F-4FFD-A3FE-1C52B9BA39DB}"/>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362422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1231D-60C1-4019-87F1-FB3DED96D8A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545E624-41F3-4130-BD31-1C57092C2944}"/>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2BB81A8-7F26-40B9-95B9-7A989E2A5036}"/>
              </a:ext>
            </a:extLst>
          </p:cNvPr>
          <p:cNvSpPr>
            <a:spLocks noGrp="1"/>
          </p:cNvSpPr>
          <p:nvPr>
            <p:ph type="dt" sz="half" idx="10"/>
          </p:nvPr>
        </p:nvSpPr>
        <p:spPr/>
        <p:txBody>
          <a:bodyPr/>
          <a:lstStyle/>
          <a:p>
            <a:fld id="{050201CA-B851-40E9-9336-7016809E557E}" type="datetime1">
              <a:rPr lang="zh-TW" altLang="en-US" smtClean="0"/>
              <a:t>2023/5/4</a:t>
            </a:fld>
            <a:endParaRPr lang="zh-TW" altLang="en-US"/>
          </a:p>
        </p:txBody>
      </p:sp>
      <p:sp>
        <p:nvSpPr>
          <p:cNvPr id="5" name="頁尾版面配置區 4">
            <a:extLst>
              <a:ext uri="{FF2B5EF4-FFF2-40B4-BE49-F238E27FC236}">
                <a16:creationId xmlns:a16="http://schemas.microsoft.com/office/drawing/2014/main" id="{805018DD-35FE-4C7B-9225-911A0FAF75B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2ACE13-D23A-4367-B71A-AD2DEC90F26F}"/>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357430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4017BC0-86C3-45DF-A209-2289207F903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F110C42-9E36-4049-A9A8-448C6B400D28}"/>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8405262-F8DB-4EC8-8A4A-07A51E7C605F}"/>
              </a:ext>
            </a:extLst>
          </p:cNvPr>
          <p:cNvSpPr>
            <a:spLocks noGrp="1"/>
          </p:cNvSpPr>
          <p:nvPr>
            <p:ph type="dt" sz="half" idx="10"/>
          </p:nvPr>
        </p:nvSpPr>
        <p:spPr/>
        <p:txBody>
          <a:bodyPr/>
          <a:lstStyle/>
          <a:p>
            <a:fld id="{C15E3C2E-499A-4770-84F4-2BA9D4BFEA0E}" type="datetime1">
              <a:rPr lang="zh-TW" altLang="en-US" smtClean="0"/>
              <a:t>2023/5/4</a:t>
            </a:fld>
            <a:endParaRPr lang="zh-TW" altLang="en-US"/>
          </a:p>
        </p:txBody>
      </p:sp>
      <p:sp>
        <p:nvSpPr>
          <p:cNvPr id="5" name="頁尾版面配置區 4">
            <a:extLst>
              <a:ext uri="{FF2B5EF4-FFF2-40B4-BE49-F238E27FC236}">
                <a16:creationId xmlns:a16="http://schemas.microsoft.com/office/drawing/2014/main" id="{A121A0E4-BB20-4D9F-A712-C6648A430C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85907F-1D8D-4450-B823-E18A2CF695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9955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2023/5/4</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380180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a:xfrm>
            <a:off x="838200" y="365126"/>
            <a:ext cx="10515600" cy="745808"/>
          </a:xfrm>
        </p:spPr>
        <p:txBody>
          <a:body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2023/5/4</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
        <p:nvSpPr>
          <p:cNvPr id="13" name="內容版面配置區 12">
            <a:extLst>
              <a:ext uri="{FF2B5EF4-FFF2-40B4-BE49-F238E27FC236}">
                <a16:creationId xmlns:a16="http://schemas.microsoft.com/office/drawing/2014/main" id="{D80A960B-209B-422F-AFCD-FBA1263BF728}"/>
              </a:ext>
            </a:extLst>
          </p:cNvPr>
          <p:cNvSpPr>
            <a:spLocks noGrp="1"/>
          </p:cNvSpPr>
          <p:nvPr>
            <p:ph sz="quarter" idx="13"/>
          </p:nvPr>
        </p:nvSpPr>
        <p:spPr>
          <a:xfrm>
            <a:off x="838200" y="1117919"/>
            <a:ext cx="4470400" cy="534987"/>
          </a:xfrm>
        </p:spPr>
        <p:txBody>
          <a:bodyPr>
            <a:normAutofit/>
          </a:bodyPr>
          <a:lstStyle>
            <a:lvl1pPr marL="0" indent="0">
              <a:buNone/>
              <a:defRPr sz="2400">
                <a:solidFill>
                  <a:schemeClr val="bg2">
                    <a:lumMod val="75000"/>
                  </a:schemeClr>
                </a:solidFill>
              </a:defRPr>
            </a:lvl1pPr>
          </a:lstStyle>
          <a:p>
            <a:pPr lvl="0"/>
            <a:r>
              <a:rPr lang="zh-TW" altLang="en-US" dirty="0"/>
              <a:t>編輯母片文字樣式</a:t>
            </a:r>
          </a:p>
        </p:txBody>
      </p:sp>
    </p:spTree>
    <p:extLst>
      <p:ext uri="{BB962C8B-B14F-4D97-AF65-F5344CB8AC3E}">
        <p14:creationId xmlns:p14="http://schemas.microsoft.com/office/powerpoint/2010/main" val="227609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F30905-3C3C-4228-8102-687AAF14B4A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2C10C03-ADAB-41B4-A28E-7E4421C52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8E39A22A-0DCF-4D9B-BDB6-501F8ABD7EF7}"/>
              </a:ext>
            </a:extLst>
          </p:cNvPr>
          <p:cNvSpPr>
            <a:spLocks noGrp="1"/>
          </p:cNvSpPr>
          <p:nvPr>
            <p:ph type="dt" sz="half" idx="10"/>
          </p:nvPr>
        </p:nvSpPr>
        <p:spPr/>
        <p:txBody>
          <a:bodyPr/>
          <a:lstStyle/>
          <a:p>
            <a:fld id="{C9CA7B2E-4C2D-4BB8-AA94-922A3DE3736B}" type="datetime1">
              <a:rPr lang="zh-TW" altLang="en-US" smtClean="0"/>
              <a:t>2023/5/4</a:t>
            </a:fld>
            <a:endParaRPr lang="zh-TW" altLang="en-US"/>
          </a:p>
        </p:txBody>
      </p:sp>
      <p:sp>
        <p:nvSpPr>
          <p:cNvPr id="5" name="頁尾版面配置區 4">
            <a:extLst>
              <a:ext uri="{FF2B5EF4-FFF2-40B4-BE49-F238E27FC236}">
                <a16:creationId xmlns:a16="http://schemas.microsoft.com/office/drawing/2014/main" id="{C12955C2-8230-44A7-8267-CD66531C3A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DAC352-5000-4179-AF52-C41F0AFBA6B2}"/>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21590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95811F-E4CA-4402-90DC-B3481085AA4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894B1BF-46B7-4131-A1D0-F608F0F4B6DE}"/>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FC849A2-2C13-4E50-8F65-84E132D7CD1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352DFCD-53B5-4155-9C2F-6ED2E0C6D3DC}"/>
              </a:ext>
            </a:extLst>
          </p:cNvPr>
          <p:cNvSpPr>
            <a:spLocks noGrp="1"/>
          </p:cNvSpPr>
          <p:nvPr>
            <p:ph type="dt" sz="half" idx="10"/>
          </p:nvPr>
        </p:nvSpPr>
        <p:spPr/>
        <p:txBody>
          <a:bodyPr/>
          <a:lstStyle/>
          <a:p>
            <a:fld id="{799B5E43-FAA0-4C85-8DAE-2BC43C27EBEE}" type="datetime1">
              <a:rPr lang="zh-TW" altLang="en-US" smtClean="0"/>
              <a:t>2023/5/4</a:t>
            </a:fld>
            <a:endParaRPr lang="zh-TW" altLang="en-US"/>
          </a:p>
        </p:txBody>
      </p:sp>
      <p:sp>
        <p:nvSpPr>
          <p:cNvPr id="6" name="頁尾版面配置區 5">
            <a:extLst>
              <a:ext uri="{FF2B5EF4-FFF2-40B4-BE49-F238E27FC236}">
                <a16:creationId xmlns:a16="http://schemas.microsoft.com/office/drawing/2014/main" id="{1DB29B16-3757-470D-BD74-243DFC2AEAA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AB2A9AB-989D-4F5E-96B9-B75FE597F91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47351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D2E27E-CE0E-431B-B036-4913246A9C4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DF2F88D-51DB-47A1-92AA-68ABAAB59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C43944E-DB72-4804-9C47-CED9DE91AA8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C33C770-8D4A-477A-8860-851AA6563C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C47B4E94-8ED5-414F-8463-0B290AA557AD}"/>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C7DA012-C374-4F10-8139-C531DAA77410}"/>
              </a:ext>
            </a:extLst>
          </p:cNvPr>
          <p:cNvSpPr>
            <a:spLocks noGrp="1"/>
          </p:cNvSpPr>
          <p:nvPr>
            <p:ph type="dt" sz="half" idx="10"/>
          </p:nvPr>
        </p:nvSpPr>
        <p:spPr/>
        <p:txBody>
          <a:bodyPr/>
          <a:lstStyle/>
          <a:p>
            <a:fld id="{E9EDEC64-A595-4EEB-A6EF-7EC7C4755DC0}" type="datetime1">
              <a:rPr lang="zh-TW" altLang="en-US" smtClean="0"/>
              <a:t>2023/5/4</a:t>
            </a:fld>
            <a:endParaRPr lang="zh-TW" altLang="en-US"/>
          </a:p>
        </p:txBody>
      </p:sp>
      <p:sp>
        <p:nvSpPr>
          <p:cNvPr id="8" name="頁尾版面配置區 7">
            <a:extLst>
              <a:ext uri="{FF2B5EF4-FFF2-40B4-BE49-F238E27FC236}">
                <a16:creationId xmlns:a16="http://schemas.microsoft.com/office/drawing/2014/main" id="{893AE6F7-86C8-46BA-92E5-7AFFE913E6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FA5E14A-0553-46CE-BE82-FAA35D551C9E}"/>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62653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68629-E141-4AC5-8853-4995A0D4DBA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BBE45C3-CAB7-4F95-B3B0-2EA2DE17B9E3}"/>
              </a:ext>
            </a:extLst>
          </p:cNvPr>
          <p:cNvSpPr>
            <a:spLocks noGrp="1"/>
          </p:cNvSpPr>
          <p:nvPr>
            <p:ph type="dt" sz="half" idx="10"/>
          </p:nvPr>
        </p:nvSpPr>
        <p:spPr/>
        <p:txBody>
          <a:bodyPr/>
          <a:lstStyle/>
          <a:p>
            <a:fld id="{349F8321-F60B-43BE-8DAA-6BB8B615D6A7}" type="datetime1">
              <a:rPr lang="zh-TW" altLang="en-US" smtClean="0"/>
              <a:t>2023/5/4</a:t>
            </a:fld>
            <a:endParaRPr lang="zh-TW" altLang="en-US"/>
          </a:p>
        </p:txBody>
      </p:sp>
      <p:sp>
        <p:nvSpPr>
          <p:cNvPr id="4" name="頁尾版面配置區 3">
            <a:extLst>
              <a:ext uri="{FF2B5EF4-FFF2-40B4-BE49-F238E27FC236}">
                <a16:creationId xmlns:a16="http://schemas.microsoft.com/office/drawing/2014/main" id="{300978F6-BF4D-4D7B-BF7E-B6606B137F3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12BD8A6-CBE1-48B7-9D32-9E859E19E0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10848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41898F5-3637-4AEB-8F56-8AF88E6814C0}"/>
              </a:ext>
            </a:extLst>
          </p:cNvPr>
          <p:cNvSpPr>
            <a:spLocks noGrp="1"/>
          </p:cNvSpPr>
          <p:nvPr>
            <p:ph type="dt" sz="half" idx="10"/>
          </p:nvPr>
        </p:nvSpPr>
        <p:spPr/>
        <p:txBody>
          <a:bodyPr/>
          <a:lstStyle/>
          <a:p>
            <a:fld id="{3CACB7D2-8EC3-4C98-80CE-6EAC89052FA0}" type="datetime1">
              <a:rPr lang="zh-TW" altLang="en-US" smtClean="0"/>
              <a:t>2023/5/4</a:t>
            </a:fld>
            <a:endParaRPr lang="zh-TW" altLang="en-US"/>
          </a:p>
        </p:txBody>
      </p:sp>
      <p:sp>
        <p:nvSpPr>
          <p:cNvPr id="3" name="頁尾版面配置區 2">
            <a:extLst>
              <a:ext uri="{FF2B5EF4-FFF2-40B4-BE49-F238E27FC236}">
                <a16:creationId xmlns:a16="http://schemas.microsoft.com/office/drawing/2014/main" id="{48D3D7D7-CF70-4A4A-B9C7-419C055E4D7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3053626-6F08-45EA-A768-795666F68345}"/>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72072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B86B9D-6889-4D54-B72C-FFE3D535C5D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64F93F0-26E5-4D2B-B852-2DDA0F348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3AD7370-EDCA-4484-B23F-8DA7D8379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01DAD20-AB53-4FB4-B39A-430F492CB4DC}"/>
              </a:ext>
            </a:extLst>
          </p:cNvPr>
          <p:cNvSpPr>
            <a:spLocks noGrp="1"/>
          </p:cNvSpPr>
          <p:nvPr>
            <p:ph type="dt" sz="half" idx="10"/>
          </p:nvPr>
        </p:nvSpPr>
        <p:spPr/>
        <p:txBody>
          <a:bodyPr/>
          <a:lstStyle/>
          <a:p>
            <a:fld id="{A37B5B2C-8410-4D77-BE36-DB6ABF2F0795}" type="datetime1">
              <a:rPr lang="zh-TW" altLang="en-US" smtClean="0"/>
              <a:t>2023/5/4</a:t>
            </a:fld>
            <a:endParaRPr lang="zh-TW" altLang="en-US"/>
          </a:p>
        </p:txBody>
      </p:sp>
      <p:sp>
        <p:nvSpPr>
          <p:cNvPr id="6" name="頁尾版面配置區 5">
            <a:extLst>
              <a:ext uri="{FF2B5EF4-FFF2-40B4-BE49-F238E27FC236}">
                <a16:creationId xmlns:a16="http://schemas.microsoft.com/office/drawing/2014/main" id="{D526F140-5188-4375-B26C-7B595EF29BE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00796EF-12B6-47C1-9FE9-6507CF145E0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164291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8A18352-245B-41F5-A2DD-A599E96C1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4E41ECB-1296-470B-958F-028F81261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E24450D-4B37-4066-94D5-712345570A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FE7F93-74CE-4B4D-98DB-20032D0F9894}" type="datetime1">
              <a:rPr lang="zh-TW" altLang="en-US" smtClean="0"/>
              <a:t>2023/5/4</a:t>
            </a:fld>
            <a:endParaRPr lang="zh-TW" altLang="en-US"/>
          </a:p>
        </p:txBody>
      </p:sp>
      <p:sp>
        <p:nvSpPr>
          <p:cNvPr id="5" name="頁尾版面配置區 4">
            <a:extLst>
              <a:ext uri="{FF2B5EF4-FFF2-40B4-BE49-F238E27FC236}">
                <a16:creationId xmlns:a16="http://schemas.microsoft.com/office/drawing/2014/main" id="{EE585364-4AB8-470F-A8A8-07DBBCF29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7D658AA-B782-4005-AB0B-2C00D0641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894972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33.png"/><Relationship Id="rId7"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35.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gif"/><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86C9AE-FF86-4B42-949B-C71F1BB29057}"/>
              </a:ext>
            </a:extLst>
          </p:cNvPr>
          <p:cNvSpPr>
            <a:spLocks noGrp="1"/>
          </p:cNvSpPr>
          <p:nvPr>
            <p:ph type="ctrTitle"/>
          </p:nvPr>
        </p:nvSpPr>
        <p:spPr>
          <a:xfrm>
            <a:off x="477520" y="1507651"/>
            <a:ext cx="11236960" cy="2824162"/>
          </a:xfrm>
        </p:spPr>
        <p:txBody>
          <a:bodyPr anchor="ctr">
            <a:normAutofit/>
          </a:bodyPr>
          <a:lstStyle/>
          <a:p>
            <a:r>
              <a:rPr lang="en-US" altLang="zh-TW" sz="4000" dirty="0">
                <a:latin typeface="Franklin Gothic Medium" panose="020B0603020102020204" pitchFamily="34" charset="0"/>
              </a:rPr>
              <a:t>FingerPuppet: Finger-Walking</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Performance-based Puppetry for</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Human Avatar</a:t>
            </a:r>
            <a:br>
              <a:rPr lang="en-US" altLang="zh-TW" sz="4000" dirty="0">
                <a:latin typeface="Franklin Gothic Medium" panose="020B0603020102020204" pitchFamily="34" charset="0"/>
              </a:rPr>
            </a:br>
            <a:br>
              <a:rPr lang="en-US" altLang="zh-TW" sz="4000" dirty="0">
                <a:latin typeface="Franklin Gothic Medium" panose="020B0603020102020204" pitchFamily="34" charset="0"/>
              </a:rPr>
            </a:br>
            <a:r>
              <a:rPr lang="zh-TW" altLang="en-US" sz="3200" dirty="0">
                <a:latin typeface="微軟正黑體" panose="020B0604030504040204" pitchFamily="34" charset="-120"/>
                <a:ea typeface="微軟正黑體" panose="020B0604030504040204" pitchFamily="34" charset="-120"/>
              </a:rPr>
              <a:t>基於手指走路表演的虛擬替身操作介面</a:t>
            </a:r>
            <a:endParaRPr lang="zh-TW" altLang="en-US" sz="4000"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766F8888-90C4-4DCB-B674-6B0FCA347724}"/>
              </a:ext>
            </a:extLst>
          </p:cNvPr>
          <p:cNvSpPr>
            <a:spLocks noGrp="1"/>
          </p:cNvSpPr>
          <p:nvPr>
            <p:ph type="subTitle" idx="1"/>
          </p:nvPr>
        </p:nvSpPr>
        <p:spPr>
          <a:xfrm>
            <a:off x="1524000" y="4649309"/>
            <a:ext cx="9144000" cy="1402079"/>
          </a:xfrm>
        </p:spPr>
        <p:txBody>
          <a:bodyPr anchor="ctr">
            <a:normAutofit/>
          </a:bodyPr>
          <a:lstStyle/>
          <a:p>
            <a:r>
              <a:rPr lang="zh-TW" altLang="en-US" dirty="0">
                <a:latin typeface="微軟正黑體" panose="020B0604030504040204" pitchFamily="34" charset="-120"/>
                <a:ea typeface="微軟正黑體" panose="020B0604030504040204" pitchFamily="34" charset="-120"/>
              </a:rPr>
              <a:t>研究生</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梁中瀚</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指導老師</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陳炳宇 老師</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12180ED7-2C75-4798-9389-9D4AAE7DA598}"/>
              </a:ext>
            </a:extLst>
          </p:cNvPr>
          <p:cNvSpPr txBox="1"/>
          <p:nvPr/>
        </p:nvSpPr>
        <p:spPr>
          <a:xfrm>
            <a:off x="2497292" y="5834448"/>
            <a:ext cx="7197415" cy="646331"/>
          </a:xfrm>
          <a:prstGeom prst="rect">
            <a:avLst/>
          </a:prstGeom>
          <a:noFill/>
        </p:spPr>
        <p:txBody>
          <a:bodyPr wrap="square" rtlCol="0" anchor="ctr">
            <a:spAutoFit/>
          </a:bodyPr>
          <a:lstStyle/>
          <a:p>
            <a:pPr algn="ctr"/>
            <a:r>
              <a:rPr lang="en-US" altLang="zh-TW" dirty="0">
                <a:latin typeface="微軟正黑體" panose="020B0604030504040204" pitchFamily="34" charset="-120"/>
                <a:ea typeface="微軟正黑體" panose="020B0604030504040204" pitchFamily="34" charset="-120"/>
              </a:rPr>
              <a:t>Department of Computer Science and Information Engineering</a:t>
            </a:r>
          </a:p>
          <a:p>
            <a:pPr algn="ctr"/>
            <a:r>
              <a:rPr lang="en-US" altLang="zh-TW" dirty="0">
                <a:latin typeface="微軟正黑體" panose="020B0604030504040204" pitchFamily="34" charset="-120"/>
                <a:ea typeface="微軟正黑體" panose="020B0604030504040204" pitchFamily="34" charset="-120"/>
              </a:rPr>
              <a:t>National Taiwan University</a:t>
            </a:r>
            <a:endParaRPr lang="zh-TW" altLang="en-US" dirty="0"/>
          </a:p>
        </p:txBody>
      </p:sp>
    </p:spTree>
    <p:extLst>
      <p:ext uri="{BB962C8B-B14F-4D97-AF65-F5344CB8AC3E}">
        <p14:creationId xmlns:p14="http://schemas.microsoft.com/office/powerpoint/2010/main" val="3712400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a:xfrm>
            <a:off x="838200" y="1570997"/>
            <a:ext cx="10515600" cy="4351338"/>
          </a:xfrm>
        </p:spPr>
        <p:txBody>
          <a:bodyPr/>
          <a:lstStyle/>
          <a:p>
            <a:r>
              <a:rPr lang="en-US" altLang="zh-TW" dirty="0"/>
              <a:t>Controlling human avatar (those joints and bone structure) ; three types of interfaces  </a:t>
            </a:r>
          </a:p>
          <a:p>
            <a:pPr lvl="1"/>
            <a:r>
              <a:rPr lang="en-US" altLang="zh-TW" dirty="0"/>
              <a:t>Utilize user’s body performance and apply one-to-one mapping is naïve</a:t>
            </a:r>
          </a:p>
          <a:p>
            <a:pPr lvl="2"/>
            <a:r>
              <a:rPr lang="en-US" altLang="zh-TW" dirty="0"/>
              <a:t>Large space/area requirement, fatigue and hard to perform unrealistic moves </a:t>
            </a:r>
          </a:p>
          <a:p>
            <a:pPr lvl="1"/>
            <a:r>
              <a:rPr lang="en-US" altLang="zh-TW" dirty="0"/>
              <a:t>Hand-held devices address those issues (i.e. tangible user interface) </a:t>
            </a:r>
          </a:p>
          <a:p>
            <a:pPr lvl="2"/>
            <a:r>
              <a:rPr lang="en-US" altLang="zh-TW" dirty="0"/>
              <a:t>But requires specialized devices </a:t>
            </a:r>
          </a:p>
          <a:p>
            <a:pPr lvl="1"/>
            <a:r>
              <a:rPr lang="en-US" altLang="zh-TW" dirty="0"/>
              <a:t>Hand-based performances are wonderful solution?</a:t>
            </a:r>
          </a:p>
          <a:p>
            <a:pPr lvl="2"/>
            <a:r>
              <a:rPr lang="en-US" altLang="zh-TW" dirty="0"/>
              <a:t>How to retarget the motion from hand to human body? </a:t>
            </a:r>
          </a:p>
          <a:p>
            <a:pPr lvl="2"/>
            <a:r>
              <a:rPr lang="en-US" altLang="zh-TW" dirty="0"/>
              <a:t>What kind of performance that users preferred to use for manipulating? </a:t>
            </a:r>
          </a:p>
          <a:p>
            <a:pPr lvl="2"/>
            <a:r>
              <a:rPr lang="en-US" altLang="zh-TW" dirty="0"/>
              <a:t>What kind of human motion that users preferred to represent by hand performance? </a:t>
            </a:r>
          </a:p>
          <a:p>
            <a:pPr lvl="1"/>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10</a:t>
            </a:fld>
            <a:endParaRPr lang="zh-TW" altLang="en-US" dirty="0"/>
          </a:p>
        </p:txBody>
      </p:sp>
      <p:sp>
        <p:nvSpPr>
          <p:cNvPr id="5" name="文字方塊 4">
            <a:extLst>
              <a:ext uri="{FF2B5EF4-FFF2-40B4-BE49-F238E27FC236}">
                <a16:creationId xmlns:a16="http://schemas.microsoft.com/office/drawing/2014/main" id="{3747C655-B267-4509-89F9-6B43D9D5393B}"/>
              </a:ext>
            </a:extLst>
          </p:cNvPr>
          <p:cNvSpPr txBox="1"/>
          <p:nvPr/>
        </p:nvSpPr>
        <p:spPr>
          <a:xfrm>
            <a:off x="457200" y="5489248"/>
            <a:ext cx="3604437" cy="1200329"/>
          </a:xfrm>
          <a:prstGeom prst="rect">
            <a:avLst/>
          </a:prstGeom>
          <a:noFill/>
          <a:ln>
            <a:solidFill>
              <a:schemeClr val="tx1"/>
            </a:solidFill>
          </a:ln>
        </p:spPr>
        <p:txBody>
          <a:bodyPr wrap="square" rtlCol="0">
            <a:spAutoFit/>
          </a:bodyPr>
          <a:lstStyle/>
          <a:p>
            <a:r>
              <a:rPr lang="zh-TW" altLang="en-US" dirty="0"/>
              <a:t>修改成使用圖例的方式呈現</a:t>
            </a:r>
            <a:r>
              <a:rPr lang="en-US" altLang="zh-TW" dirty="0"/>
              <a:t>, </a:t>
            </a:r>
            <a:r>
              <a:rPr lang="zh-TW" altLang="en-US" dirty="0"/>
              <a:t>不要都是文字</a:t>
            </a:r>
            <a:r>
              <a:rPr lang="en-US" altLang="zh-TW" dirty="0"/>
              <a:t>.</a:t>
            </a:r>
            <a:r>
              <a:rPr lang="zh-TW" altLang="en-US" dirty="0"/>
              <a:t> </a:t>
            </a:r>
            <a:endParaRPr lang="en-US" altLang="zh-TW" dirty="0"/>
          </a:p>
          <a:p>
            <a:r>
              <a:rPr lang="zh-TW" altLang="en-US" dirty="0"/>
              <a:t>像是區分</a:t>
            </a:r>
            <a:r>
              <a:rPr lang="en-US" altLang="zh-TW" dirty="0"/>
              <a:t>mimicking</a:t>
            </a:r>
            <a:r>
              <a:rPr lang="zh-TW" altLang="en-US" dirty="0"/>
              <a:t>與</a:t>
            </a:r>
            <a:r>
              <a:rPr lang="en-US" altLang="zh-TW" dirty="0"/>
              <a:t>controlling interface</a:t>
            </a:r>
            <a:r>
              <a:rPr lang="zh-TW" altLang="en-US" dirty="0"/>
              <a:t>的那一頁的做法</a:t>
            </a:r>
            <a:endParaRPr lang="en-US" altLang="zh-TW" dirty="0"/>
          </a:p>
        </p:txBody>
      </p:sp>
      <p:sp>
        <p:nvSpPr>
          <p:cNvPr id="6" name="文字方塊 5">
            <a:extLst>
              <a:ext uri="{FF2B5EF4-FFF2-40B4-BE49-F238E27FC236}">
                <a16:creationId xmlns:a16="http://schemas.microsoft.com/office/drawing/2014/main" id="{E1D52661-D644-4C42-AB2E-84608CC251B1}"/>
              </a:ext>
            </a:extLst>
          </p:cNvPr>
          <p:cNvSpPr txBox="1"/>
          <p:nvPr/>
        </p:nvSpPr>
        <p:spPr>
          <a:xfrm>
            <a:off x="4533900" y="5489248"/>
            <a:ext cx="3604437" cy="646331"/>
          </a:xfrm>
          <a:prstGeom prst="rect">
            <a:avLst/>
          </a:prstGeom>
          <a:noFill/>
          <a:ln>
            <a:solidFill>
              <a:schemeClr val="tx1"/>
            </a:solidFill>
          </a:ln>
        </p:spPr>
        <p:txBody>
          <a:bodyPr wrap="square" rtlCol="0">
            <a:spAutoFit/>
          </a:bodyPr>
          <a:lstStyle/>
          <a:p>
            <a:r>
              <a:rPr lang="zh-TW" altLang="en-US" dirty="0"/>
              <a:t>這一頁的內容感覺可以放在</a:t>
            </a:r>
            <a:r>
              <a:rPr lang="en-US" altLang="zh-TW" dirty="0"/>
              <a:t>introduction-summary</a:t>
            </a:r>
            <a:r>
              <a:rPr lang="zh-TW" altLang="en-US" dirty="0"/>
              <a:t>當中</a:t>
            </a:r>
            <a:endParaRPr lang="en-US" altLang="zh-TW" dirty="0"/>
          </a:p>
        </p:txBody>
      </p:sp>
    </p:spTree>
    <p:extLst>
      <p:ext uri="{BB962C8B-B14F-4D97-AF65-F5344CB8AC3E}">
        <p14:creationId xmlns:p14="http://schemas.microsoft.com/office/powerpoint/2010/main" val="312860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1B91E282-F0E9-48C0-97E5-E69D4C8177A8}"/>
              </a:ext>
            </a:extLst>
          </p:cNvPr>
          <p:cNvSpPr>
            <a:spLocks noGrp="1"/>
          </p:cNvSpPr>
          <p:nvPr>
            <p:ph type="title"/>
          </p:nvPr>
        </p:nvSpPr>
        <p:spPr/>
        <p:txBody>
          <a:bodyPr/>
          <a:lstStyle/>
          <a:p>
            <a:r>
              <a:rPr lang="en-US" altLang="zh-TW" dirty="0"/>
              <a:t>Related work </a:t>
            </a:r>
            <a:endParaRPr lang="zh-TW" altLang="en-US" dirty="0"/>
          </a:p>
        </p:txBody>
      </p:sp>
      <p:sp>
        <p:nvSpPr>
          <p:cNvPr id="6" name="文字版面配置區 5">
            <a:extLst>
              <a:ext uri="{FF2B5EF4-FFF2-40B4-BE49-F238E27FC236}">
                <a16:creationId xmlns:a16="http://schemas.microsoft.com/office/drawing/2014/main" id="{93FB453F-4F37-4154-B5C3-8F8AC8F3EE9A}"/>
              </a:ext>
            </a:extLst>
          </p:cNvPr>
          <p:cNvSpPr>
            <a:spLocks noGrp="1"/>
          </p:cNvSpPr>
          <p:nvPr>
            <p:ph type="body" idx="1"/>
          </p:nvPr>
        </p:nvSpPr>
        <p:spPr/>
        <p:txBody>
          <a:bodyPr/>
          <a:lstStyle/>
          <a:p>
            <a:r>
              <a:rPr lang="en-US" altLang="zh-TW" dirty="0"/>
              <a:t>Puppetry interface </a:t>
            </a:r>
            <a:endParaRPr lang="zh-TW" altLang="en-US" dirty="0"/>
          </a:p>
        </p:txBody>
      </p:sp>
      <p:sp>
        <p:nvSpPr>
          <p:cNvPr id="4" name="投影片編號版面配置區 3">
            <a:extLst>
              <a:ext uri="{FF2B5EF4-FFF2-40B4-BE49-F238E27FC236}">
                <a16:creationId xmlns:a16="http://schemas.microsoft.com/office/drawing/2014/main" id="{3CBA9CD4-6742-44B4-9E77-2941D8F552DD}"/>
              </a:ext>
            </a:extLst>
          </p:cNvPr>
          <p:cNvSpPr>
            <a:spLocks noGrp="1"/>
          </p:cNvSpPr>
          <p:nvPr>
            <p:ph type="sldNum" sz="quarter" idx="12"/>
          </p:nvPr>
        </p:nvSpPr>
        <p:spPr/>
        <p:txBody>
          <a:bodyPr/>
          <a:lstStyle/>
          <a:p>
            <a:fld id="{D149E3A1-F5A3-43F6-A114-638605801008}" type="slidenum">
              <a:rPr lang="zh-TW" altLang="en-US" smtClean="0"/>
              <a:pPr/>
              <a:t>11</a:t>
            </a:fld>
            <a:endParaRPr lang="zh-TW" altLang="en-US" dirty="0"/>
          </a:p>
        </p:txBody>
      </p:sp>
    </p:spTree>
    <p:extLst>
      <p:ext uri="{BB962C8B-B14F-4D97-AF65-F5344CB8AC3E}">
        <p14:creationId xmlns:p14="http://schemas.microsoft.com/office/powerpoint/2010/main" val="37186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12</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435602" y="1690688"/>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489548" y="3415140"/>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Hand-held 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838200" y="3415138"/>
            <a:ext cx="3145467"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800795" y="3153653"/>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975123" y="1327979"/>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8147247" y="3415139"/>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629644" y="1324803"/>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852D2818-5A16-4684-81FE-33E6D83919E1}"/>
              </a:ext>
            </a:extLst>
          </p:cNvPr>
          <p:cNvSpPr/>
          <p:nvPr/>
        </p:nvSpPr>
        <p:spPr>
          <a:xfrm>
            <a:off x="4627498" y="4738201"/>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spTree>
    <p:extLst>
      <p:ext uri="{BB962C8B-B14F-4D97-AF65-F5344CB8AC3E}">
        <p14:creationId xmlns:p14="http://schemas.microsoft.com/office/powerpoint/2010/main" val="3398591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13</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145E75DB-0869-441B-A9B0-4EA30805616B}"/>
              </a:ext>
            </a:extLst>
          </p:cNvPr>
          <p:cNvSpPr/>
          <p:nvPr/>
        </p:nvSpPr>
        <p:spPr>
          <a:xfrm>
            <a:off x="1367649" y="5093752"/>
            <a:ext cx="3145467" cy="13467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Naïve/Intuitive  </a:t>
            </a:r>
          </a:p>
          <a:p>
            <a:pPr marL="285750" indent="-285750">
              <a:buFont typeface="Arial" panose="020B0604020202020204" pitchFamily="34" charset="0"/>
              <a:buChar char="•"/>
            </a:pPr>
            <a:r>
              <a:rPr lang="en-US" altLang="zh-TW" sz="2000" dirty="0"/>
              <a:t>One-to-one mapping</a:t>
            </a:r>
          </a:p>
          <a:p>
            <a:pPr marL="285750" indent="-285750">
              <a:buFont typeface="Arial" panose="020B0604020202020204" pitchFamily="34" charset="0"/>
              <a:buChar char="•"/>
            </a:pPr>
            <a:r>
              <a:rPr lang="en-US" altLang="zh-TW" sz="2000" dirty="0"/>
              <a:t>Embodiment </a:t>
            </a:r>
          </a:p>
        </p:txBody>
      </p:sp>
      <p:sp>
        <p:nvSpPr>
          <p:cNvPr id="13" name="矩形: 圓角 12">
            <a:extLst>
              <a:ext uri="{FF2B5EF4-FFF2-40B4-BE49-F238E27FC236}">
                <a16:creationId xmlns:a16="http://schemas.microsoft.com/office/drawing/2014/main" id="{23E66639-3D7D-432B-A435-4024EA9C29A4}"/>
              </a:ext>
            </a:extLst>
          </p:cNvPr>
          <p:cNvSpPr/>
          <p:nvPr/>
        </p:nvSpPr>
        <p:spPr>
          <a:xfrm>
            <a:off x="6950848" y="5093752"/>
            <a:ext cx="4870908" cy="134671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Large space/area requirement</a:t>
            </a:r>
          </a:p>
          <a:p>
            <a:pPr marL="285750" indent="-285750">
              <a:buFont typeface="Arial" panose="020B0604020202020204" pitchFamily="34" charset="0"/>
              <a:buChar char="•"/>
            </a:pPr>
            <a:r>
              <a:rPr lang="en-US" altLang="zh-TW" sz="2000" dirty="0"/>
              <a:t>Physical effort caused a feeling of fatigue </a:t>
            </a:r>
          </a:p>
          <a:p>
            <a:pPr marL="285750" indent="-285750">
              <a:buFont typeface="Arial" panose="020B0604020202020204" pitchFamily="34" charset="0"/>
              <a:buChar char="•"/>
            </a:pPr>
            <a:r>
              <a:rPr lang="en-US" altLang="zh-TW" sz="2000" dirty="0"/>
              <a:t>Hard to perform unrealistic moves </a:t>
            </a:r>
          </a:p>
        </p:txBody>
      </p:sp>
      <p:sp>
        <p:nvSpPr>
          <p:cNvPr id="16" name="矩形: 圓角 15">
            <a:extLst>
              <a:ext uri="{FF2B5EF4-FFF2-40B4-BE49-F238E27FC236}">
                <a16:creationId xmlns:a16="http://schemas.microsoft.com/office/drawing/2014/main" id="{3275CE60-9FDF-4A4A-A145-88556BCFD0B7}"/>
              </a:ext>
            </a:extLst>
          </p:cNvPr>
          <p:cNvSpPr/>
          <p:nvPr/>
        </p:nvSpPr>
        <p:spPr>
          <a:xfrm>
            <a:off x="4256188" y="458031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026" name="Picture 2" descr="Thumbs up - Free gestures icons">
            <a:extLst>
              <a:ext uri="{FF2B5EF4-FFF2-40B4-BE49-F238E27FC236}">
                <a16:creationId xmlns:a16="http://schemas.microsoft.com/office/drawing/2014/main" id="{BE6EB56D-3D9B-41BC-BF94-32B53C95E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s down - Free social media icons">
            <a:extLst>
              <a:ext uri="{FF2B5EF4-FFF2-40B4-BE49-F238E27FC236}">
                <a16:creationId xmlns:a16="http://schemas.microsoft.com/office/drawing/2014/main" id="{6B96B3CE-9F0D-4206-86E4-70AE64D69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146" y="5311137"/>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68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Body performance</a:t>
            </a:r>
            <a:endParaRPr lang="zh-TW" altLang="en-US" b="1" dirty="0"/>
          </a:p>
        </p:txBody>
      </p:sp>
      <p:sp>
        <p:nvSpPr>
          <p:cNvPr id="3" name="內容版面配置區 2">
            <a:extLst>
              <a:ext uri="{FF2B5EF4-FFF2-40B4-BE49-F238E27FC236}">
                <a16:creationId xmlns:a16="http://schemas.microsoft.com/office/drawing/2014/main" id="{40C50FED-3D60-4C37-B770-B0C4537F44AD}"/>
              </a:ext>
            </a:extLst>
          </p:cNvPr>
          <p:cNvSpPr>
            <a:spLocks noGrp="1"/>
          </p:cNvSpPr>
          <p:nvPr>
            <p:ph idx="1"/>
          </p:nvPr>
        </p:nvSpPr>
        <p:spPr>
          <a:xfrm>
            <a:off x="838200" y="1690688"/>
            <a:ext cx="10515600" cy="4486275"/>
          </a:xfrm>
        </p:spPr>
        <p:txBody>
          <a:bodyPr/>
          <a:lstStyle/>
          <a:p>
            <a:r>
              <a:rPr lang="en-US" altLang="zh-TW" dirty="0"/>
              <a:t>Most of the body performance is </a:t>
            </a:r>
            <a:r>
              <a:rPr lang="en-US" altLang="zh-TW" i="1" u="sng" dirty="0"/>
              <a:t>mimicking interface</a:t>
            </a:r>
            <a:r>
              <a:rPr lang="en-US" altLang="zh-TW" dirty="0"/>
              <a:t> </a:t>
            </a:r>
          </a:p>
          <a:p>
            <a:pPr lvl="1"/>
            <a:r>
              <a:rPr lang="en-US" altLang="zh-TW" dirty="0"/>
              <a:t>Strong sense of embodiment </a:t>
            </a:r>
          </a:p>
          <a:p>
            <a:pPr lvl="1"/>
            <a:r>
              <a:rPr lang="en-US" altLang="zh-TW" dirty="0"/>
              <a:t>Less input information but compensate by example animation </a:t>
            </a:r>
            <a:br>
              <a:rPr lang="en-US" altLang="zh-TW" dirty="0"/>
            </a:br>
            <a:r>
              <a:rPr lang="en-US" altLang="zh-TW" dirty="0"/>
              <a:t>(used in our work)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14</a:t>
            </a:fld>
            <a:endParaRPr lang="zh-TW" altLang="en-US"/>
          </a:p>
        </p:txBody>
      </p:sp>
      <p:pic>
        <p:nvPicPr>
          <p:cNvPr id="5" name="圖片 4">
            <a:extLst>
              <a:ext uri="{FF2B5EF4-FFF2-40B4-BE49-F238E27FC236}">
                <a16:creationId xmlns:a16="http://schemas.microsoft.com/office/drawing/2014/main" id="{BF096C76-8A34-4700-A148-5A4FCF6BA82E}"/>
              </a:ext>
            </a:extLst>
          </p:cNvPr>
          <p:cNvPicPr>
            <a:picLocks noChangeAspect="1"/>
          </p:cNvPicPr>
          <p:nvPr/>
        </p:nvPicPr>
        <p:blipFill>
          <a:blip r:embed="rId3"/>
          <a:stretch>
            <a:fillRect/>
          </a:stretch>
        </p:blipFill>
        <p:spPr>
          <a:xfrm>
            <a:off x="285305" y="4036912"/>
            <a:ext cx="3340396" cy="1881429"/>
          </a:xfrm>
          <a:prstGeom prst="rect">
            <a:avLst/>
          </a:prstGeom>
        </p:spPr>
      </p:pic>
      <p:sp>
        <p:nvSpPr>
          <p:cNvPr id="7" name="文字方塊 6">
            <a:extLst>
              <a:ext uri="{FF2B5EF4-FFF2-40B4-BE49-F238E27FC236}">
                <a16:creationId xmlns:a16="http://schemas.microsoft.com/office/drawing/2014/main" id="{EAEDF0E5-397F-442F-951C-BBA5B5659DF5}"/>
              </a:ext>
            </a:extLst>
          </p:cNvPr>
          <p:cNvSpPr txBox="1"/>
          <p:nvPr/>
        </p:nvSpPr>
        <p:spPr>
          <a:xfrm>
            <a:off x="567954" y="3560813"/>
            <a:ext cx="2775097" cy="369332"/>
          </a:xfrm>
          <a:prstGeom prst="rect">
            <a:avLst/>
          </a:prstGeom>
          <a:noFill/>
        </p:spPr>
        <p:txBody>
          <a:bodyPr wrap="square" rtlCol="0">
            <a:spAutoFit/>
          </a:bodyPr>
          <a:lstStyle/>
          <a:p>
            <a:pPr algn="ctr"/>
            <a:r>
              <a:rPr lang="en-US" altLang="zh-TW" dirty="0"/>
              <a:t>Motion capture </a:t>
            </a:r>
            <a:endParaRPr lang="zh-TW" altLang="en-US" dirty="0"/>
          </a:p>
        </p:txBody>
      </p:sp>
      <p:pic>
        <p:nvPicPr>
          <p:cNvPr id="8" name="圖片 7">
            <a:extLst>
              <a:ext uri="{FF2B5EF4-FFF2-40B4-BE49-F238E27FC236}">
                <a16:creationId xmlns:a16="http://schemas.microsoft.com/office/drawing/2014/main" id="{81B4041B-88B8-43ED-9E5D-F858C184B7D0}"/>
              </a:ext>
            </a:extLst>
          </p:cNvPr>
          <p:cNvPicPr>
            <a:picLocks noChangeAspect="1"/>
          </p:cNvPicPr>
          <p:nvPr/>
        </p:nvPicPr>
        <p:blipFill>
          <a:blip r:embed="rId4"/>
          <a:stretch>
            <a:fillRect/>
          </a:stretch>
        </p:blipFill>
        <p:spPr>
          <a:xfrm>
            <a:off x="4256567" y="3745479"/>
            <a:ext cx="2775097" cy="2172862"/>
          </a:xfrm>
          <a:prstGeom prst="rect">
            <a:avLst/>
          </a:prstGeom>
        </p:spPr>
      </p:pic>
      <p:sp>
        <p:nvSpPr>
          <p:cNvPr id="9" name="文字方塊 8">
            <a:extLst>
              <a:ext uri="{FF2B5EF4-FFF2-40B4-BE49-F238E27FC236}">
                <a16:creationId xmlns:a16="http://schemas.microsoft.com/office/drawing/2014/main" id="{01794988-4948-4E02-A635-4A1DCEE37CF8}"/>
              </a:ext>
            </a:extLst>
          </p:cNvPr>
          <p:cNvSpPr txBox="1"/>
          <p:nvPr/>
        </p:nvSpPr>
        <p:spPr>
          <a:xfrm>
            <a:off x="4302640" y="3237121"/>
            <a:ext cx="2775097" cy="369332"/>
          </a:xfrm>
          <a:prstGeom prst="rect">
            <a:avLst/>
          </a:prstGeom>
          <a:noFill/>
        </p:spPr>
        <p:txBody>
          <a:bodyPr wrap="square" rtlCol="0">
            <a:spAutoFit/>
          </a:bodyPr>
          <a:lstStyle/>
          <a:p>
            <a:pPr algn="ctr"/>
            <a:r>
              <a:rPr lang="en-US" altLang="zh-TW" dirty="0"/>
              <a:t>Fewer tracking points</a:t>
            </a:r>
            <a:endParaRPr lang="zh-TW" altLang="en-US" dirty="0"/>
          </a:p>
        </p:txBody>
      </p:sp>
      <p:cxnSp>
        <p:nvCxnSpPr>
          <p:cNvPr id="12" name="直線單箭頭接點 11">
            <a:extLst>
              <a:ext uri="{FF2B5EF4-FFF2-40B4-BE49-F238E27FC236}">
                <a16:creationId xmlns:a16="http://schemas.microsoft.com/office/drawing/2014/main" id="{DEE2420E-1488-40D2-A864-CA315164CA47}"/>
              </a:ext>
            </a:extLst>
          </p:cNvPr>
          <p:cNvCxnSpPr>
            <a:stCxn id="5" idx="3"/>
          </p:cNvCxnSpPr>
          <p:nvPr/>
        </p:nvCxnSpPr>
        <p:spPr>
          <a:xfrm flipV="1">
            <a:off x="3625701" y="4977626"/>
            <a:ext cx="63086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69F40269-127B-4269-848B-A3E341F33DB3}"/>
              </a:ext>
            </a:extLst>
          </p:cNvPr>
          <p:cNvPicPr>
            <a:picLocks noChangeAspect="1"/>
          </p:cNvPicPr>
          <p:nvPr/>
        </p:nvPicPr>
        <p:blipFill>
          <a:blip r:embed="rId5"/>
          <a:stretch>
            <a:fillRect/>
          </a:stretch>
        </p:blipFill>
        <p:spPr>
          <a:xfrm>
            <a:off x="7794209" y="3672044"/>
            <a:ext cx="3812999" cy="2246297"/>
          </a:xfrm>
          <a:prstGeom prst="rect">
            <a:avLst/>
          </a:prstGeom>
        </p:spPr>
      </p:pic>
      <p:sp>
        <p:nvSpPr>
          <p:cNvPr id="14" name="文字方塊 13">
            <a:extLst>
              <a:ext uri="{FF2B5EF4-FFF2-40B4-BE49-F238E27FC236}">
                <a16:creationId xmlns:a16="http://schemas.microsoft.com/office/drawing/2014/main" id="{EADE7509-829A-41F0-AE5D-551E12D65398}"/>
              </a:ext>
            </a:extLst>
          </p:cNvPr>
          <p:cNvSpPr txBox="1"/>
          <p:nvPr/>
        </p:nvSpPr>
        <p:spPr>
          <a:xfrm>
            <a:off x="7613182" y="3192667"/>
            <a:ext cx="4175051" cy="369332"/>
          </a:xfrm>
          <a:prstGeom prst="rect">
            <a:avLst/>
          </a:prstGeom>
          <a:noFill/>
        </p:spPr>
        <p:txBody>
          <a:bodyPr wrap="square" rtlCol="0">
            <a:spAutoFit/>
          </a:bodyPr>
          <a:lstStyle/>
          <a:p>
            <a:pPr algn="ctr"/>
            <a:r>
              <a:rPr lang="en-US" altLang="zh-TW" dirty="0"/>
              <a:t>Only 3 tracking points of upper body </a:t>
            </a:r>
            <a:endParaRPr lang="zh-TW" altLang="en-US" dirty="0"/>
          </a:p>
        </p:txBody>
      </p:sp>
      <p:cxnSp>
        <p:nvCxnSpPr>
          <p:cNvPr id="15" name="直線單箭頭接點 14">
            <a:extLst>
              <a:ext uri="{FF2B5EF4-FFF2-40B4-BE49-F238E27FC236}">
                <a16:creationId xmlns:a16="http://schemas.microsoft.com/office/drawing/2014/main" id="{B7039E24-E323-4E40-9C5C-B0259E1E9F93}"/>
              </a:ext>
            </a:extLst>
          </p:cNvPr>
          <p:cNvCxnSpPr>
            <a:cxnSpLocks/>
          </p:cNvCxnSpPr>
          <p:nvPr/>
        </p:nvCxnSpPr>
        <p:spPr>
          <a:xfrm>
            <a:off x="7031663" y="4958207"/>
            <a:ext cx="762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616A266B-F9F9-4C54-A600-91B3353BA6F0}"/>
              </a:ext>
            </a:extLst>
          </p:cNvPr>
          <p:cNvSpPr txBox="1"/>
          <p:nvPr/>
        </p:nvSpPr>
        <p:spPr>
          <a:xfrm>
            <a:off x="4059862" y="5934670"/>
            <a:ext cx="3260652" cy="923330"/>
          </a:xfrm>
          <a:prstGeom prst="rect">
            <a:avLst/>
          </a:prstGeom>
          <a:noFill/>
        </p:spPr>
        <p:txBody>
          <a:bodyPr wrap="square" rtlCol="0">
            <a:spAutoFit/>
          </a:bodyPr>
          <a:lstStyle/>
          <a:p>
            <a:pPr algn="ctr"/>
            <a:r>
              <a:rPr lang="en-US" altLang="zh-TW" dirty="0"/>
              <a:t>Performance Animation from Low-dimensional Control Signals</a:t>
            </a:r>
          </a:p>
          <a:p>
            <a:pPr algn="ctr"/>
            <a:r>
              <a:rPr lang="en-US" altLang="zh-TW" dirty="0"/>
              <a:t>(ToG 2005)</a:t>
            </a:r>
            <a:endParaRPr lang="zh-TW" altLang="en-US" dirty="0"/>
          </a:p>
        </p:txBody>
      </p:sp>
      <p:sp>
        <p:nvSpPr>
          <p:cNvPr id="18" name="文字方塊 17">
            <a:extLst>
              <a:ext uri="{FF2B5EF4-FFF2-40B4-BE49-F238E27FC236}">
                <a16:creationId xmlns:a16="http://schemas.microsoft.com/office/drawing/2014/main" id="{07ED6A69-9869-4926-93DB-FBEFC0CA27D1}"/>
              </a:ext>
            </a:extLst>
          </p:cNvPr>
          <p:cNvSpPr txBox="1"/>
          <p:nvPr/>
        </p:nvSpPr>
        <p:spPr>
          <a:xfrm>
            <a:off x="9147543" y="6031250"/>
            <a:ext cx="1711843" cy="646331"/>
          </a:xfrm>
          <a:prstGeom prst="rect">
            <a:avLst/>
          </a:prstGeom>
          <a:noFill/>
        </p:spPr>
        <p:txBody>
          <a:bodyPr wrap="square" rtlCol="0">
            <a:spAutoFit/>
          </a:bodyPr>
          <a:lstStyle/>
          <a:p>
            <a:pPr algn="ctr"/>
            <a:r>
              <a:rPr lang="en-US" altLang="zh-TW" dirty="0"/>
              <a:t>CoolMoves</a:t>
            </a:r>
          </a:p>
          <a:p>
            <a:pPr algn="ctr"/>
            <a:r>
              <a:rPr lang="en-US" altLang="zh-TW" dirty="0"/>
              <a:t>(IMWUT 2021) </a:t>
            </a:r>
            <a:endParaRPr lang="zh-TW" altLang="en-US" dirty="0"/>
          </a:p>
        </p:txBody>
      </p:sp>
    </p:spTree>
    <p:extLst>
      <p:ext uri="{BB962C8B-B14F-4D97-AF65-F5344CB8AC3E}">
        <p14:creationId xmlns:p14="http://schemas.microsoft.com/office/powerpoint/2010/main" val="403523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15</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a:solidFill>
                  <a:sysClr val="windowText" lastClr="000000"/>
                </a:solidFill>
              </a:rPr>
              <a:t>Hand-held </a:t>
            </a:r>
            <a:r>
              <a:rPr lang="en-US" altLang="zh-TW" sz="2800" dirty="0">
                <a:solidFill>
                  <a:sysClr val="windowText" lastClr="000000"/>
                </a:solidFill>
              </a:rPr>
              <a:t>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775936" y="5186878"/>
            <a:ext cx="314546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Specialized device </a:t>
            </a:r>
          </a:p>
          <a:p>
            <a:pPr marL="285750" indent="-285750">
              <a:buFont typeface="Arial" panose="020B0604020202020204" pitchFamily="34" charset="0"/>
              <a:buChar char="•"/>
            </a:pPr>
            <a:r>
              <a:rPr lang="en-US" altLang="zh-TW" sz="2000" dirty="0"/>
              <a:t>Less embodiment </a:t>
            </a:r>
          </a:p>
        </p:txBody>
      </p:sp>
      <p:sp>
        <p:nvSpPr>
          <p:cNvPr id="13" name="矩形: 圓角 12">
            <a:extLst>
              <a:ext uri="{FF2B5EF4-FFF2-40B4-BE49-F238E27FC236}">
                <a16:creationId xmlns:a16="http://schemas.microsoft.com/office/drawing/2014/main" id="{FCD21191-927D-449D-B0A5-5E0707B69A75}"/>
              </a:ext>
            </a:extLst>
          </p:cNvPr>
          <p:cNvSpPr/>
          <p:nvPr/>
        </p:nvSpPr>
        <p:spPr>
          <a:xfrm>
            <a:off x="1333795" y="5186878"/>
            <a:ext cx="436352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unrealistic moves</a:t>
            </a:r>
          </a:p>
        </p:txBody>
      </p:sp>
      <p:sp>
        <p:nvSpPr>
          <p:cNvPr id="17" name="矩形: 圓角 16">
            <a:extLst>
              <a:ext uri="{FF2B5EF4-FFF2-40B4-BE49-F238E27FC236}">
                <a16:creationId xmlns:a16="http://schemas.microsoft.com/office/drawing/2014/main" id="{C8D4BBB4-CE20-4FDF-8B1A-B027E001C432}"/>
              </a:ext>
            </a:extLst>
          </p:cNvPr>
          <p:cNvSpPr/>
          <p:nvPr/>
        </p:nvSpPr>
        <p:spPr>
          <a:xfrm>
            <a:off x="4256188" y="455633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8" name="Picture 2" descr="Thumbs up - Free gestures icons">
            <a:extLst>
              <a:ext uri="{FF2B5EF4-FFF2-40B4-BE49-F238E27FC236}">
                <a16:creationId xmlns:a16="http://schemas.microsoft.com/office/drawing/2014/main" id="{A458C8AB-51FC-41B8-B48F-FDE6415B5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Thumbs down - Free social media icons">
            <a:extLst>
              <a:ext uri="{FF2B5EF4-FFF2-40B4-BE49-F238E27FC236}">
                <a16:creationId xmlns:a16="http://schemas.microsoft.com/office/drawing/2014/main" id="{BBCB874A-815D-4734-A206-780F67A1A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639" y="5446393"/>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626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Handheld devices</a:t>
            </a:r>
            <a:endParaRPr lang="zh-TW" altLang="en-US" b="1" dirty="0"/>
          </a:p>
        </p:txBody>
      </p:sp>
      <p:sp>
        <p:nvSpPr>
          <p:cNvPr id="3" name="內容版面配置區 2">
            <a:extLst>
              <a:ext uri="{FF2B5EF4-FFF2-40B4-BE49-F238E27FC236}">
                <a16:creationId xmlns:a16="http://schemas.microsoft.com/office/drawing/2014/main" id="{F8E3B983-C00E-4C2A-9F02-C802F28CF750}"/>
              </a:ext>
            </a:extLst>
          </p:cNvPr>
          <p:cNvSpPr>
            <a:spLocks noGrp="1"/>
          </p:cNvSpPr>
          <p:nvPr>
            <p:ph idx="1"/>
          </p:nvPr>
        </p:nvSpPr>
        <p:spPr/>
        <p:txBody>
          <a:bodyPr/>
          <a:lstStyle/>
          <a:p>
            <a:r>
              <a:rPr lang="en-US" altLang="zh-TW" dirty="0"/>
              <a:t>Most of the handheld devices is </a:t>
            </a:r>
            <a:r>
              <a:rPr lang="en-US" altLang="zh-TW" i="1" u="sng" dirty="0"/>
              <a:t>controlling interface</a:t>
            </a:r>
            <a:r>
              <a:rPr lang="en-US" altLang="zh-TW" dirty="0"/>
              <a:t> </a:t>
            </a:r>
          </a:p>
          <a:p>
            <a:pPr lvl="1"/>
            <a:r>
              <a:rPr lang="en-US" altLang="zh-TW"/>
              <a:t>Using less </a:t>
            </a:r>
            <a:r>
              <a:rPr lang="en-US" altLang="zh-TW" dirty="0"/>
              <a:t>input joints with layering approach </a:t>
            </a:r>
            <a:br>
              <a:rPr lang="en-US" altLang="zh-TW" dirty="0"/>
            </a:br>
            <a:r>
              <a:rPr lang="en-US" altLang="zh-TW" dirty="0"/>
              <a:t>for </a:t>
            </a:r>
            <a:r>
              <a:rPr lang="en-US" altLang="zh-TW" u="sng" dirty="0"/>
              <a:t>animation editing</a:t>
            </a:r>
            <a:r>
              <a:rPr lang="en-US" altLang="zh-TW" dirty="0"/>
              <a:t> application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9448800" y="6506308"/>
            <a:ext cx="2743200" cy="365125"/>
          </a:xfrm>
        </p:spPr>
        <p:txBody>
          <a:bodyPr/>
          <a:lstStyle/>
          <a:p>
            <a:fld id="{D149E3A1-F5A3-43F6-A114-638605801008}" type="slidenum">
              <a:rPr lang="zh-TW" altLang="en-US" smtClean="0"/>
              <a:t>16</a:t>
            </a:fld>
            <a:endParaRPr lang="zh-TW" altLang="en-US"/>
          </a:p>
        </p:txBody>
      </p:sp>
      <p:sp>
        <p:nvSpPr>
          <p:cNvPr id="5" name="文字方塊 4">
            <a:extLst>
              <a:ext uri="{FF2B5EF4-FFF2-40B4-BE49-F238E27FC236}">
                <a16:creationId xmlns:a16="http://schemas.microsoft.com/office/drawing/2014/main" id="{03F6687F-CA00-412A-AECF-8A38497D7596}"/>
              </a:ext>
            </a:extLst>
          </p:cNvPr>
          <p:cNvSpPr txBox="1"/>
          <p:nvPr/>
        </p:nvSpPr>
        <p:spPr>
          <a:xfrm>
            <a:off x="918173" y="6187793"/>
            <a:ext cx="1915632" cy="646331"/>
          </a:xfrm>
          <a:prstGeom prst="rect">
            <a:avLst/>
          </a:prstGeom>
          <a:noFill/>
        </p:spPr>
        <p:txBody>
          <a:bodyPr wrap="square" rtlCol="0">
            <a:spAutoFit/>
          </a:bodyPr>
          <a:lstStyle/>
          <a:p>
            <a:pPr algn="ctr"/>
            <a:r>
              <a:rPr lang="en-US" altLang="zh-TW" dirty="0"/>
              <a:t>TwistBlocks</a:t>
            </a:r>
          </a:p>
          <a:p>
            <a:pPr algn="ctr"/>
            <a:r>
              <a:rPr lang="en-US" altLang="zh-TW" dirty="0"/>
              <a:t>(TEI 2018)</a:t>
            </a:r>
            <a:endParaRPr lang="zh-TW" altLang="en-US" dirty="0"/>
          </a:p>
        </p:txBody>
      </p:sp>
      <p:sp>
        <p:nvSpPr>
          <p:cNvPr id="7" name="矩形: 圓角 6">
            <a:extLst>
              <a:ext uri="{FF2B5EF4-FFF2-40B4-BE49-F238E27FC236}">
                <a16:creationId xmlns:a16="http://schemas.microsoft.com/office/drawing/2014/main" id="{C6BB537A-0E41-4F4B-9E0A-61C1929D4447}"/>
              </a:ext>
            </a:extLst>
          </p:cNvPr>
          <p:cNvSpPr/>
          <p:nvPr/>
        </p:nvSpPr>
        <p:spPr>
          <a:xfrm>
            <a:off x="1325955" y="3638605"/>
            <a:ext cx="3293438" cy="6463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Physical articulated structure</a:t>
            </a:r>
            <a:endParaRPr lang="zh-TW" altLang="en-US" dirty="0">
              <a:solidFill>
                <a:sysClr val="windowText" lastClr="000000"/>
              </a:solidFill>
            </a:endParaRPr>
          </a:p>
        </p:txBody>
      </p:sp>
      <p:sp>
        <p:nvSpPr>
          <p:cNvPr id="8" name="矩形: 圓角 7">
            <a:extLst>
              <a:ext uri="{FF2B5EF4-FFF2-40B4-BE49-F238E27FC236}">
                <a16:creationId xmlns:a16="http://schemas.microsoft.com/office/drawing/2014/main" id="{05ADD035-42CB-4DC7-8B5C-56AEB779A9FF}"/>
              </a:ext>
            </a:extLst>
          </p:cNvPr>
          <p:cNvSpPr/>
          <p:nvPr/>
        </p:nvSpPr>
        <p:spPr>
          <a:xfrm>
            <a:off x="7916448" y="3244381"/>
            <a:ext cx="2047310" cy="42384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Other devices  </a:t>
            </a:r>
            <a:endParaRPr lang="zh-TW" altLang="en-US" dirty="0">
              <a:solidFill>
                <a:sysClr val="windowText" lastClr="000000"/>
              </a:solidFill>
            </a:endParaRPr>
          </a:p>
        </p:txBody>
      </p:sp>
      <p:pic>
        <p:nvPicPr>
          <p:cNvPr id="1026" name="Picture 2" descr="https://dl.acm.org/cms/asset/886bcb75-7f6a-407c-8f10-cbcae4b4315b/3173225.3173231.key.jpg">
            <a:extLst>
              <a:ext uri="{FF2B5EF4-FFF2-40B4-BE49-F238E27FC236}">
                <a16:creationId xmlns:a16="http://schemas.microsoft.com/office/drawing/2014/main" id="{BAE0165E-819E-4A00-9740-ED603789E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70" y="4699287"/>
            <a:ext cx="2343148" cy="1444312"/>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781DDD68-576A-41C4-BF40-C78E38E21B64}"/>
              </a:ext>
            </a:extLst>
          </p:cNvPr>
          <p:cNvPicPr>
            <a:picLocks noChangeAspect="1"/>
          </p:cNvPicPr>
          <p:nvPr/>
        </p:nvPicPr>
        <p:blipFill>
          <a:blip r:embed="rId4"/>
          <a:stretch>
            <a:fillRect/>
          </a:stretch>
        </p:blipFill>
        <p:spPr>
          <a:xfrm>
            <a:off x="6586868" y="4256211"/>
            <a:ext cx="1580281" cy="1826939"/>
          </a:xfrm>
          <a:prstGeom prst="rect">
            <a:avLst/>
          </a:prstGeom>
        </p:spPr>
      </p:pic>
      <p:sp>
        <p:nvSpPr>
          <p:cNvPr id="11" name="矩形 10">
            <a:extLst>
              <a:ext uri="{FF2B5EF4-FFF2-40B4-BE49-F238E27FC236}">
                <a16:creationId xmlns:a16="http://schemas.microsoft.com/office/drawing/2014/main" id="{339D6724-5F2B-4266-A260-23F5D3F2229F}"/>
              </a:ext>
            </a:extLst>
          </p:cNvPr>
          <p:cNvSpPr/>
          <p:nvPr/>
        </p:nvSpPr>
        <p:spPr>
          <a:xfrm>
            <a:off x="6111842" y="5978667"/>
            <a:ext cx="2743200" cy="923330"/>
          </a:xfrm>
          <a:prstGeom prst="rect">
            <a:avLst/>
          </a:prstGeom>
        </p:spPr>
        <p:txBody>
          <a:bodyPr wrap="square">
            <a:spAutoFit/>
          </a:bodyPr>
          <a:lstStyle/>
          <a:p>
            <a:pPr algn="ctr"/>
            <a:r>
              <a:rPr lang="en-US" altLang="zh-TW" dirty="0"/>
              <a:t>Interface for Interactive 3D Character Animation</a:t>
            </a:r>
            <a:br>
              <a:rPr lang="en-US" altLang="zh-TW" dirty="0"/>
            </a:br>
            <a:r>
              <a:rPr lang="en-US" altLang="zh-TW" dirty="0"/>
              <a:t>(GI 2002)</a:t>
            </a:r>
            <a:endParaRPr lang="zh-TW" altLang="en-US" dirty="0"/>
          </a:p>
        </p:txBody>
      </p:sp>
      <p:sp>
        <p:nvSpPr>
          <p:cNvPr id="13" name="文字方塊 12">
            <a:extLst>
              <a:ext uri="{FF2B5EF4-FFF2-40B4-BE49-F238E27FC236}">
                <a16:creationId xmlns:a16="http://schemas.microsoft.com/office/drawing/2014/main" id="{5364E716-15AF-4CD0-98CE-EAD359E8C8D1}"/>
              </a:ext>
            </a:extLst>
          </p:cNvPr>
          <p:cNvSpPr txBox="1"/>
          <p:nvPr/>
        </p:nvSpPr>
        <p:spPr>
          <a:xfrm>
            <a:off x="3416931" y="6201769"/>
            <a:ext cx="1915632" cy="646331"/>
          </a:xfrm>
          <a:prstGeom prst="rect">
            <a:avLst/>
          </a:prstGeom>
          <a:noFill/>
        </p:spPr>
        <p:txBody>
          <a:bodyPr wrap="square" rtlCol="0">
            <a:spAutoFit/>
          </a:bodyPr>
          <a:lstStyle/>
          <a:p>
            <a:pPr algn="ctr"/>
            <a:r>
              <a:rPr lang="en-US" altLang="zh-TW" dirty="0"/>
              <a:t>Puppet interface</a:t>
            </a:r>
          </a:p>
          <a:p>
            <a:pPr algn="ctr"/>
            <a:r>
              <a:rPr lang="en-US" altLang="zh-TW" dirty="0"/>
              <a:t>(ICPR 2012)</a:t>
            </a:r>
            <a:endParaRPr lang="zh-TW" altLang="en-US" dirty="0"/>
          </a:p>
        </p:txBody>
      </p:sp>
      <p:pic>
        <p:nvPicPr>
          <p:cNvPr id="12" name="圖片 11">
            <a:extLst>
              <a:ext uri="{FF2B5EF4-FFF2-40B4-BE49-F238E27FC236}">
                <a16:creationId xmlns:a16="http://schemas.microsoft.com/office/drawing/2014/main" id="{A75F38C3-9284-41ED-95B5-596F6736C787}"/>
              </a:ext>
            </a:extLst>
          </p:cNvPr>
          <p:cNvPicPr>
            <a:picLocks noChangeAspect="1"/>
          </p:cNvPicPr>
          <p:nvPr/>
        </p:nvPicPr>
        <p:blipFill>
          <a:blip r:embed="rId5"/>
          <a:stretch>
            <a:fillRect/>
          </a:stretch>
        </p:blipFill>
        <p:spPr>
          <a:xfrm>
            <a:off x="3829491" y="4550209"/>
            <a:ext cx="1077446" cy="1651560"/>
          </a:xfrm>
          <a:prstGeom prst="rect">
            <a:avLst/>
          </a:prstGeom>
        </p:spPr>
      </p:pic>
      <p:pic>
        <p:nvPicPr>
          <p:cNvPr id="14" name="圖片 13">
            <a:extLst>
              <a:ext uri="{FF2B5EF4-FFF2-40B4-BE49-F238E27FC236}">
                <a16:creationId xmlns:a16="http://schemas.microsoft.com/office/drawing/2014/main" id="{EB549860-DBD7-48F5-9769-986E3BC41D3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7" b="96748" l="669" r="97659">
                        <a14:foregroundMark x1="50167" y1="97154" x2="92642" y2="84146"/>
                        <a14:foregroundMark x1="92642" y1="84146" x2="97324" y2="58130"/>
                        <a14:foregroundMark x1="97324" y1="58130" x2="89298" y2="31707"/>
                        <a14:foregroundMark x1="89298" y1="31707" x2="62207" y2="20325"/>
                        <a14:foregroundMark x1="62207" y1="20325" x2="31438" y2="20732"/>
                        <a14:foregroundMark x1="31438" y1="20732" x2="13712" y2="38618"/>
                        <a14:foregroundMark x1="13712" y1="38618" x2="8361" y2="68293"/>
                        <a14:foregroundMark x1="8361" y1="68293" x2="16388" y2="91057"/>
                        <a14:foregroundMark x1="9365" y1="99187" x2="35452" y2="98374"/>
                        <a14:foregroundMark x1="35452" y1="98374" x2="10033" y2="95935"/>
                        <a14:foregroundMark x1="50404" y1="93255" x2="89632" y2="90650"/>
                        <a14:foregroundMark x1="10033" y1="95935" x2="34684" y2="94298"/>
                        <a14:foregroundMark x1="32882" y1="92789" x2="3344" y2="93902"/>
                        <a14:foregroundMark x1="89632" y1="90650" x2="50626" y2="92120"/>
                        <a14:foregroundMark x1="3344" y1="93902" x2="33756" y2="93521"/>
                        <a14:foregroundMark x1="49668" y1="94055" x2="96321" y2="95935"/>
                        <a14:foregroundMark x1="96321" y1="95935" x2="46580" y2="97419"/>
                        <a14:foregroundMark x1="46660" y1="97332" x2="76254" y2="95935"/>
                        <a14:foregroundMark x1="33824" y1="90377" x2="20401" y2="88618"/>
                        <a14:foregroundMark x1="76254" y1="95935" x2="50982" y2="92625"/>
                        <a14:foregroundMark x1="50946" y1="87411" x2="61538" y2="86992"/>
                        <a14:foregroundMark x1="41203" y1="87796" x2="42044" y2="87763"/>
                        <a14:foregroundMark x1="20401" y1="88618" x2="35417" y2="88025"/>
                        <a14:foregroundMark x1="61538" y1="86992" x2="86622" y2="86992"/>
                        <a14:foregroundMark x1="34105" y1="89961" x2="14716" y2="91057"/>
                        <a14:foregroundMark x1="86622" y1="86992" x2="49782" y2="89075"/>
                        <a14:foregroundMark x1="50275" y1="88370" x2="79264" y2="86179"/>
                        <a14:foregroundMark x1="14716" y1="91057" x2="34370" y2="89571"/>
                        <a14:foregroundMark x1="40147" y1="82826" x2="27090" y2="81707"/>
                        <a14:foregroundMark x1="44871" y1="83231" x2="40474" y2="82854"/>
                        <a14:foregroundMark x1="47402" y1="83448" x2="46791" y2="83396"/>
                        <a14:foregroundMark x1="79264" y1="86179" x2="47723" y2="83475"/>
                        <a14:foregroundMark x1="27090" y1="81707" x2="95652" y2="76423"/>
                        <a14:foregroundMark x1="95652" y1="76423" x2="19732" y2="73577"/>
                        <a14:foregroundMark x1="19732" y1="73577" x2="70569" y2="70325"/>
                        <a14:foregroundMark x1="70569" y1="70325" x2="20401" y2="70732"/>
                        <a14:foregroundMark x1="20401" y1="70732" x2="92642" y2="65041"/>
                        <a14:foregroundMark x1="92642" y1="65041" x2="28763" y2="62195"/>
                        <a14:foregroundMark x1="28763" y1="62195" x2="91639" y2="53252"/>
                        <a14:foregroundMark x1="91639" y1="53252" x2="16388" y2="54878"/>
                        <a14:foregroundMark x1="16388" y1="54878" x2="62542" y2="47561"/>
                        <a14:foregroundMark x1="62542" y1="47561" x2="27090" y2="43902"/>
                        <a14:foregroundMark x1="27090" y1="43902" x2="58863" y2="44309"/>
                        <a14:foregroundMark x1="58863" y1="44309" x2="80268" y2="41870"/>
                        <a14:foregroundMark x1="80268" y1="41870" x2="7692" y2="43496"/>
                        <a14:foregroundMark x1="7692" y1="43496" x2="92642" y2="36992"/>
                        <a14:foregroundMark x1="92642" y1="36992" x2="20067" y2="35772"/>
                        <a14:foregroundMark x1="20067" y1="35772" x2="76923" y2="31301"/>
                        <a14:foregroundMark x1="76923" y1="31301" x2="16388" y2="28455"/>
                        <a14:foregroundMark x1="16388" y1="28455" x2="38462" y2="28455"/>
                        <a14:foregroundMark x1="38462" y1="28455" x2="82943" y2="28455"/>
                        <a14:foregroundMark x1="82943" y1="28455" x2="41806" y2="28455"/>
                        <a14:foregroundMark x1="41806" y1="28455" x2="64883" y2="20325"/>
                        <a14:foregroundMark x1="64883" y1="20325" x2="19064" y2="17886"/>
                        <a14:foregroundMark x1="19064" y1="17886" x2="74247" y2="21951"/>
                        <a14:foregroundMark x1="74247" y1="21951" x2="17726" y2="21951"/>
                        <a14:foregroundMark x1="17726" y1="21951" x2="69565" y2="11382"/>
                        <a14:foregroundMark x1="69565" y1="11382" x2="8696" y2="11789"/>
                        <a14:foregroundMark x1="8696" y1="11789" x2="62207" y2="8537"/>
                        <a14:foregroundMark x1="62207" y1="8537" x2="31438" y2="8537"/>
                        <a14:foregroundMark x1="31438" y1="8537" x2="91304" y2="5285"/>
                        <a14:foregroundMark x1="91304" y1="5285" x2="38127" y2="6098"/>
                        <a14:foregroundMark x1="38127" y1="6098" x2="92642" y2="8130"/>
                        <a14:foregroundMark x1="92642" y1="8130" x2="39799" y2="15854"/>
                        <a14:foregroundMark x1="39799" y1="15854" x2="75251" y2="13008"/>
                        <a14:foregroundMark x1="75251" y1="13008" x2="7023" y2="6911"/>
                        <a14:foregroundMark x1="88963" y1="10163" x2="91973" y2="51626"/>
                        <a14:foregroundMark x1="91973" y1="51626" x2="92642" y2="11789"/>
                        <a14:foregroundMark x1="92642" y1="11789" x2="94649" y2="48780"/>
                        <a14:foregroundMark x1="94649" y1="48780" x2="96990" y2="11789"/>
                        <a14:foregroundMark x1="96990" y1="11789" x2="94649" y2="52033"/>
                        <a14:foregroundMark x1="94649" y1="52033" x2="97324" y2="10569"/>
                        <a14:foregroundMark x1="97324" y1="10569" x2="97659" y2="97154"/>
                        <a14:foregroundMark x1="334" y1="66260" x2="3010" y2="92276"/>
                        <a14:foregroundMark x1="3010" y1="92276" x2="11371" y2="813"/>
                        <a14:foregroundMark x1="11371" y1="813" x2="1338" y2="95528"/>
                        <a14:foregroundMark x1="1338" y1="95528" x2="9030" y2="19106"/>
                        <a14:foregroundMark x1="9030" y1="19106" x2="7023" y2="95122"/>
                        <a14:foregroundMark x1="7023" y1="95122" x2="9030" y2="39837"/>
                        <a14:foregroundMark x1="8027" y1="10163" x2="57525" y2="5691"/>
                        <a14:foregroundMark x1="57525" y1="5691" x2="5017" y2="5285"/>
                        <a14:foregroundMark x1="5017" y1="5285" x2="98997" y2="7724"/>
                        <a14:foregroundMark x1="98997" y1="7724" x2="11706" y2="6504"/>
                        <a14:foregroundMark x1="11706" y1="6504" x2="82274" y2="407"/>
                        <a14:foregroundMark x1="27090" y1="38211" x2="17726" y2="63415"/>
                        <a14:foregroundMark x1="17726" y1="63415" x2="29766" y2="41057"/>
                        <a14:foregroundMark x1="29766" y1="41057" x2="6689" y2="94715"/>
                        <a14:foregroundMark x1="6689" y1="94715" x2="23746" y2="62195"/>
                        <a14:foregroundMark x1="16388" y1="74390" x2="18729" y2="44309"/>
                        <a14:foregroundMark x1="18729" y1="44309" x2="37793" y2="32114"/>
                        <a14:foregroundMark x1="37793" y1="32114" x2="62876" y2="82520"/>
                        <a14:foregroundMark x1="1672" y1="63415" x2="334" y2="26016"/>
                        <a14:foregroundMark x1="334" y1="26016" x2="3679" y2="52846"/>
                        <a14:foregroundMark x1="3679" y1="52846" x2="669" y2="11789"/>
                        <a14:backgroundMark x1="40134" y1="96341" x2="46823" y2="95122"/>
                        <a14:backgroundMark x1="43478" y1="93902" x2="46823" y2="97154"/>
                        <a14:backgroundMark x1="40134" y1="93089" x2="42809" y2="96341"/>
                        <a14:backgroundMark x1="43813" y1="89837" x2="47826" y2="91870"/>
                        <a14:backgroundMark x1="44816" y1="90650" x2="43813" y2="89431"/>
                        <a14:backgroundMark x1="43813" y1="89837" x2="41806" y2="93089"/>
                        <a14:backgroundMark x1="42475" y1="89431" x2="42475" y2="89431"/>
                        <a14:backgroundMark x1="41806" y1="89431" x2="37124" y2="96341"/>
                        <a14:backgroundMark x1="44482" y1="89024" x2="44816" y2="89024"/>
                        <a14:backgroundMark x1="42475" y1="87805" x2="44482" y2="87805"/>
                        <a14:backgroundMark x1="41137" y1="89024" x2="44816" y2="91057"/>
                        <a14:backgroundMark x1="42475" y1="97561" x2="41806" y2="87805"/>
                      </a14:backgroundRemoval>
                    </a14:imgEffect>
                  </a14:imgLayer>
                </a14:imgProps>
              </a:ext>
            </a:extLst>
          </a:blip>
          <a:stretch>
            <a:fillRect/>
          </a:stretch>
        </p:blipFill>
        <p:spPr>
          <a:xfrm>
            <a:off x="9127607" y="4353081"/>
            <a:ext cx="2219530" cy="1826102"/>
          </a:xfrm>
          <a:prstGeom prst="rect">
            <a:avLst/>
          </a:prstGeom>
        </p:spPr>
      </p:pic>
      <p:sp>
        <p:nvSpPr>
          <p:cNvPr id="16" name="文字方塊 15">
            <a:extLst>
              <a:ext uri="{FF2B5EF4-FFF2-40B4-BE49-F238E27FC236}">
                <a16:creationId xmlns:a16="http://schemas.microsoft.com/office/drawing/2014/main" id="{7E35AFCF-726C-4EEF-94DB-62B78A0087FB}"/>
              </a:ext>
            </a:extLst>
          </p:cNvPr>
          <p:cNvSpPr txBox="1"/>
          <p:nvPr/>
        </p:nvSpPr>
        <p:spPr>
          <a:xfrm>
            <a:off x="9438168" y="6201769"/>
            <a:ext cx="1915632" cy="646331"/>
          </a:xfrm>
          <a:prstGeom prst="rect">
            <a:avLst/>
          </a:prstGeom>
          <a:noFill/>
        </p:spPr>
        <p:txBody>
          <a:bodyPr wrap="square" rtlCol="0">
            <a:spAutoFit/>
          </a:bodyPr>
          <a:lstStyle/>
          <a:p>
            <a:pPr algn="ctr"/>
            <a:r>
              <a:rPr lang="en-US" altLang="zh-TW" dirty="0"/>
              <a:t>ARAnimator</a:t>
            </a:r>
          </a:p>
          <a:p>
            <a:pPr algn="ctr"/>
            <a:r>
              <a:rPr lang="en-US" altLang="zh-TW" dirty="0"/>
              <a:t>(ToG 2020)</a:t>
            </a:r>
            <a:endParaRPr lang="zh-TW" altLang="en-US" dirty="0"/>
          </a:p>
        </p:txBody>
      </p:sp>
      <p:sp>
        <p:nvSpPr>
          <p:cNvPr id="17" name="矩形: 圓角 16">
            <a:extLst>
              <a:ext uri="{FF2B5EF4-FFF2-40B4-BE49-F238E27FC236}">
                <a16:creationId xmlns:a16="http://schemas.microsoft.com/office/drawing/2014/main" id="{5F0F5937-2566-45D6-B103-85FE9A7D90CF}"/>
              </a:ext>
            </a:extLst>
          </p:cNvPr>
          <p:cNvSpPr/>
          <p:nvPr/>
        </p:nvSpPr>
        <p:spPr>
          <a:xfrm>
            <a:off x="6425176" y="3762042"/>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Layered approach</a:t>
            </a:r>
            <a:endParaRPr lang="zh-TW" altLang="en-US" dirty="0">
              <a:solidFill>
                <a:sysClr val="windowText" lastClr="000000"/>
              </a:solidFill>
            </a:endParaRPr>
          </a:p>
        </p:txBody>
      </p:sp>
      <p:sp>
        <p:nvSpPr>
          <p:cNvPr id="18" name="矩形: 圓角 17">
            <a:extLst>
              <a:ext uri="{FF2B5EF4-FFF2-40B4-BE49-F238E27FC236}">
                <a16:creationId xmlns:a16="http://schemas.microsoft.com/office/drawing/2014/main" id="{A9E40594-574F-4922-810F-1A7C818F9C0D}"/>
              </a:ext>
            </a:extLst>
          </p:cNvPr>
          <p:cNvSpPr/>
          <p:nvPr/>
        </p:nvSpPr>
        <p:spPr>
          <a:xfrm>
            <a:off x="9286219" y="3749847"/>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Gesture approach</a:t>
            </a:r>
            <a:endParaRPr lang="zh-TW" altLang="en-US" dirty="0">
              <a:solidFill>
                <a:sysClr val="windowText" lastClr="000000"/>
              </a:solidFill>
            </a:endParaRPr>
          </a:p>
        </p:txBody>
      </p:sp>
    </p:spTree>
    <p:extLst>
      <p:ext uri="{BB962C8B-B14F-4D97-AF65-F5344CB8AC3E}">
        <p14:creationId xmlns:p14="http://schemas.microsoft.com/office/powerpoint/2010/main" val="1672717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17</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317650" y="5082567"/>
            <a:ext cx="3657699"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A wonderful solution? </a:t>
            </a:r>
          </a:p>
        </p:txBody>
      </p:sp>
      <p:sp>
        <p:nvSpPr>
          <p:cNvPr id="12" name="矩形: 圓角 11">
            <a:extLst>
              <a:ext uri="{FF2B5EF4-FFF2-40B4-BE49-F238E27FC236}">
                <a16:creationId xmlns:a16="http://schemas.microsoft.com/office/drawing/2014/main" id="{1493D206-225B-471A-8058-D24D31F76912}"/>
              </a:ext>
            </a:extLst>
          </p:cNvPr>
          <p:cNvSpPr/>
          <p:nvPr/>
        </p:nvSpPr>
        <p:spPr>
          <a:xfrm>
            <a:off x="1118496" y="5082567"/>
            <a:ext cx="4841883"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some unrealistic moves</a:t>
            </a:r>
          </a:p>
          <a:p>
            <a:pPr marL="285750" indent="-285750">
              <a:buFont typeface="Arial" panose="020B0604020202020204" pitchFamily="34" charset="0"/>
              <a:buChar char="•"/>
            </a:pPr>
            <a:r>
              <a:rPr lang="en-US" altLang="zh-TW" sz="2000" dirty="0"/>
              <a:t>Little physical efforts</a:t>
            </a:r>
          </a:p>
        </p:txBody>
      </p:sp>
      <p:sp>
        <p:nvSpPr>
          <p:cNvPr id="13" name="矩形: 圓角 12">
            <a:extLst>
              <a:ext uri="{FF2B5EF4-FFF2-40B4-BE49-F238E27FC236}">
                <a16:creationId xmlns:a16="http://schemas.microsoft.com/office/drawing/2014/main" id="{AA0DCDC8-59FC-478B-9D79-DE5499C10DD0}"/>
              </a:ext>
            </a:extLst>
          </p:cNvPr>
          <p:cNvSpPr/>
          <p:nvPr/>
        </p:nvSpPr>
        <p:spPr>
          <a:xfrm>
            <a:off x="4243487" y="4548524"/>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6" name="Picture 2" descr="Thumbs up - Free gestures icons">
            <a:extLst>
              <a:ext uri="{FF2B5EF4-FFF2-40B4-BE49-F238E27FC236}">
                <a16:creationId xmlns:a16="http://schemas.microsoft.com/office/drawing/2014/main" id="{72E1595B-A035-43C4-A8E6-993ED2EC7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27"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Question mark - Free interface icons">
            <a:extLst>
              <a:ext uri="{FF2B5EF4-FFF2-40B4-BE49-F238E27FC236}">
                <a16:creationId xmlns:a16="http://schemas.microsoft.com/office/drawing/2014/main" id="{39DBD6B1-7661-4E3B-AE0B-475AE7096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366" y="5250128"/>
            <a:ext cx="1139284" cy="113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14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F5E23C-2C9F-4D98-B309-01DBB266E294}"/>
              </a:ext>
            </a:extLst>
          </p:cNvPr>
          <p:cNvSpPr>
            <a:spLocks noGrp="1"/>
          </p:cNvSpPr>
          <p:nvPr>
            <p:ph type="title"/>
          </p:nvPr>
        </p:nvSpPr>
        <p:spPr/>
        <p:txBody>
          <a:bodyPr/>
          <a:lstStyle/>
          <a:p>
            <a:r>
              <a:rPr lang="en-US" altLang="zh-TW" b="1" dirty="0"/>
              <a:t>Related work</a:t>
            </a:r>
            <a:endParaRPr lang="zh-TW" altLang="en-US" dirty="0"/>
          </a:p>
        </p:txBody>
      </p:sp>
      <p:sp>
        <p:nvSpPr>
          <p:cNvPr id="35" name="內容版面配置區 34">
            <a:extLst>
              <a:ext uri="{FF2B5EF4-FFF2-40B4-BE49-F238E27FC236}">
                <a16:creationId xmlns:a16="http://schemas.microsoft.com/office/drawing/2014/main" id="{89C889DA-DFAE-43E4-8B9F-581DC973D415}"/>
              </a:ext>
            </a:extLst>
          </p:cNvPr>
          <p:cNvSpPr>
            <a:spLocks noGrp="1"/>
          </p:cNvSpPr>
          <p:nvPr>
            <p:ph idx="1"/>
          </p:nvPr>
        </p:nvSpPr>
        <p:spPr/>
        <p:txBody>
          <a:bodyPr/>
          <a:lstStyle/>
          <a:p>
            <a:r>
              <a:rPr lang="en-US" altLang="zh-TW" dirty="0"/>
              <a:t>Another categorization based on perspective of user </a:t>
            </a:r>
            <a:endParaRPr lang="zh-TW" altLang="en-US" dirty="0"/>
          </a:p>
        </p:txBody>
      </p:sp>
      <p:sp>
        <p:nvSpPr>
          <p:cNvPr id="4" name="投影片編號版面配置區 3">
            <a:extLst>
              <a:ext uri="{FF2B5EF4-FFF2-40B4-BE49-F238E27FC236}">
                <a16:creationId xmlns:a16="http://schemas.microsoft.com/office/drawing/2014/main" id="{ADED659C-A9F7-4250-8EA4-DA5D8EDC2046}"/>
              </a:ext>
            </a:extLst>
          </p:cNvPr>
          <p:cNvSpPr>
            <a:spLocks noGrp="1"/>
          </p:cNvSpPr>
          <p:nvPr>
            <p:ph type="sldNum" sz="quarter" idx="12"/>
          </p:nvPr>
        </p:nvSpPr>
        <p:spPr/>
        <p:txBody>
          <a:bodyPr/>
          <a:lstStyle/>
          <a:p>
            <a:fld id="{D149E3A1-F5A3-43F6-A114-638605801008}" type="slidenum">
              <a:rPr lang="zh-TW" altLang="en-US" smtClean="0"/>
              <a:pPr/>
              <a:t>18</a:t>
            </a:fld>
            <a:endParaRPr lang="zh-TW" altLang="en-US" dirty="0"/>
          </a:p>
        </p:txBody>
      </p:sp>
      <p:sp>
        <p:nvSpPr>
          <p:cNvPr id="6" name="矩形: 圓角 5">
            <a:extLst>
              <a:ext uri="{FF2B5EF4-FFF2-40B4-BE49-F238E27FC236}">
                <a16:creationId xmlns:a16="http://schemas.microsoft.com/office/drawing/2014/main" id="{0FE6D10B-C056-4B59-8EF7-63D0DAD0EA33}"/>
              </a:ext>
            </a:extLst>
          </p:cNvPr>
          <p:cNvSpPr/>
          <p:nvPr/>
        </p:nvSpPr>
        <p:spPr>
          <a:xfrm>
            <a:off x="4573770" y="4451334"/>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Mimicking </a:t>
            </a:r>
            <a:endParaRPr lang="zh-TW" altLang="en-US" sz="2800" dirty="0"/>
          </a:p>
        </p:txBody>
      </p:sp>
      <p:sp>
        <p:nvSpPr>
          <p:cNvPr id="7" name="矩形: 圓角 6">
            <a:extLst>
              <a:ext uri="{FF2B5EF4-FFF2-40B4-BE49-F238E27FC236}">
                <a16:creationId xmlns:a16="http://schemas.microsoft.com/office/drawing/2014/main" id="{FE83D3B5-E4E5-44C5-A328-07ECD000CDEB}"/>
              </a:ext>
            </a:extLst>
          </p:cNvPr>
          <p:cNvSpPr/>
          <p:nvPr/>
        </p:nvSpPr>
        <p:spPr>
          <a:xfrm>
            <a:off x="4573770" y="2889253"/>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Controlling </a:t>
            </a:r>
            <a:endParaRPr lang="zh-TW" altLang="en-US" sz="2800" dirty="0"/>
          </a:p>
        </p:txBody>
      </p:sp>
      <p:sp>
        <p:nvSpPr>
          <p:cNvPr id="9" name="矩形: 圓角 8">
            <a:extLst>
              <a:ext uri="{FF2B5EF4-FFF2-40B4-BE49-F238E27FC236}">
                <a16:creationId xmlns:a16="http://schemas.microsoft.com/office/drawing/2014/main" id="{E8C5A2DB-597E-471C-9A1C-AA217A4EF2C0}"/>
              </a:ext>
            </a:extLst>
          </p:cNvPr>
          <p:cNvSpPr/>
          <p:nvPr/>
        </p:nvSpPr>
        <p:spPr>
          <a:xfrm>
            <a:off x="604487" y="3708015"/>
            <a:ext cx="3253358"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Puppetry interface</a:t>
            </a:r>
            <a:endParaRPr lang="zh-TW" altLang="en-US" sz="2800" dirty="0"/>
          </a:p>
        </p:txBody>
      </p:sp>
      <p:cxnSp>
        <p:nvCxnSpPr>
          <p:cNvPr id="5" name="接點: 肘形 4">
            <a:extLst>
              <a:ext uri="{FF2B5EF4-FFF2-40B4-BE49-F238E27FC236}">
                <a16:creationId xmlns:a16="http://schemas.microsoft.com/office/drawing/2014/main" id="{E354D6F7-501D-410E-8A67-3B136BE98520}"/>
              </a:ext>
            </a:extLst>
          </p:cNvPr>
          <p:cNvCxnSpPr>
            <a:cxnSpLocks/>
            <a:stCxn id="9" idx="3"/>
            <a:endCxn id="6" idx="1"/>
          </p:cNvCxnSpPr>
          <p:nvPr/>
        </p:nvCxnSpPr>
        <p:spPr>
          <a:xfrm>
            <a:off x="3857845" y="4308755"/>
            <a:ext cx="715925" cy="74331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接點: 肘形 9">
            <a:extLst>
              <a:ext uri="{FF2B5EF4-FFF2-40B4-BE49-F238E27FC236}">
                <a16:creationId xmlns:a16="http://schemas.microsoft.com/office/drawing/2014/main" id="{A698BF21-D5E9-499F-8F93-7690C9BA7543}"/>
              </a:ext>
            </a:extLst>
          </p:cNvPr>
          <p:cNvCxnSpPr>
            <a:cxnSpLocks/>
            <a:stCxn id="9" idx="3"/>
            <a:endCxn id="7" idx="1"/>
          </p:cNvCxnSpPr>
          <p:nvPr/>
        </p:nvCxnSpPr>
        <p:spPr>
          <a:xfrm flipV="1">
            <a:off x="3857845" y="3489993"/>
            <a:ext cx="715925" cy="81876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10" descr="Dancing - Free people icons">
            <a:extLst>
              <a:ext uri="{FF2B5EF4-FFF2-40B4-BE49-F238E27FC236}">
                <a16:creationId xmlns:a16="http://schemas.microsoft.com/office/drawing/2014/main" id="{C7E90339-3F23-423A-B222-5641CE442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281" y="4849688"/>
            <a:ext cx="1339702" cy="133970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群組 33">
            <a:extLst>
              <a:ext uri="{FF2B5EF4-FFF2-40B4-BE49-F238E27FC236}">
                <a16:creationId xmlns:a16="http://schemas.microsoft.com/office/drawing/2014/main" id="{008328B9-FFCC-4FE2-8C1D-1D16CA6E11F8}"/>
              </a:ext>
            </a:extLst>
          </p:cNvPr>
          <p:cNvGrpSpPr/>
          <p:nvPr/>
        </p:nvGrpSpPr>
        <p:grpSpPr>
          <a:xfrm>
            <a:off x="9843500" y="4721192"/>
            <a:ext cx="1510300" cy="1635158"/>
            <a:chOff x="9843500" y="3651859"/>
            <a:chExt cx="1510300" cy="1635158"/>
          </a:xfrm>
        </p:grpSpPr>
        <p:pic>
          <p:nvPicPr>
            <p:cNvPr id="3076" name="Picture 4" descr="Monitor - Free computer icons">
              <a:extLst>
                <a:ext uri="{FF2B5EF4-FFF2-40B4-BE49-F238E27FC236}">
                  <a16:creationId xmlns:a16="http://schemas.microsoft.com/office/drawing/2014/main" id="{7916A8CA-3E4F-4B5B-B341-3B9C3ADFD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3500" y="3651859"/>
              <a:ext cx="1510300" cy="163515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Dancing - Free people icons">
              <a:extLst>
                <a:ext uri="{FF2B5EF4-FFF2-40B4-BE49-F238E27FC236}">
                  <a16:creationId xmlns:a16="http://schemas.microsoft.com/office/drawing/2014/main" id="{D161B64E-374C-46FB-9FCA-76AEDC9D4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714" y="3977111"/>
              <a:ext cx="731872" cy="73187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8" name="Picture 6" descr="Puppet - Free entertainment icons">
            <a:extLst>
              <a:ext uri="{FF2B5EF4-FFF2-40B4-BE49-F238E27FC236}">
                <a16:creationId xmlns:a16="http://schemas.microsoft.com/office/drawing/2014/main" id="{067CD0BD-229A-4840-A042-3C72F5F4B8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3507" y="2943632"/>
            <a:ext cx="1250286" cy="1250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and controlling puppet icon, manipulation puppeteer authority, social  influence, thin line symbol on white background - editable stroke vector  illustration eps10 Stock Vector | Adobe Stock">
            <a:extLst>
              <a:ext uri="{FF2B5EF4-FFF2-40B4-BE49-F238E27FC236}">
                <a16:creationId xmlns:a16="http://schemas.microsoft.com/office/drawing/2014/main" id="{79FC9EDF-0BA6-4277-978F-94E1F31872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240" t="7530" r="19012" b="7611"/>
          <a:stretch/>
        </p:blipFill>
        <p:spPr bwMode="auto">
          <a:xfrm>
            <a:off x="8268989" y="2745899"/>
            <a:ext cx="1250286" cy="1589512"/>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圓角 37">
            <a:extLst>
              <a:ext uri="{FF2B5EF4-FFF2-40B4-BE49-F238E27FC236}">
                <a16:creationId xmlns:a16="http://schemas.microsoft.com/office/drawing/2014/main" id="{30A54C67-0C7B-4BD2-A862-A955DA42A515}"/>
              </a:ext>
            </a:extLst>
          </p:cNvPr>
          <p:cNvSpPr/>
          <p:nvPr/>
        </p:nvSpPr>
        <p:spPr>
          <a:xfrm>
            <a:off x="5285913" y="5738562"/>
            <a:ext cx="1510300" cy="604667"/>
          </a:xfrm>
          <a:prstGeom prst="round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Embodiment </a:t>
            </a:r>
            <a:endParaRPr lang="zh-TW" altLang="en-US" b="1" dirty="0">
              <a:solidFill>
                <a:schemeClr val="tx1">
                  <a:lumMod val="65000"/>
                  <a:lumOff val="35000"/>
                </a:schemeClr>
              </a:solidFill>
            </a:endParaRPr>
          </a:p>
        </p:txBody>
      </p:sp>
      <p:sp>
        <p:nvSpPr>
          <p:cNvPr id="3" name="文字方塊 2">
            <a:extLst>
              <a:ext uri="{FF2B5EF4-FFF2-40B4-BE49-F238E27FC236}">
                <a16:creationId xmlns:a16="http://schemas.microsoft.com/office/drawing/2014/main" id="{4C032A24-E66B-4D33-991D-D79C38B0B0EE}"/>
              </a:ext>
            </a:extLst>
          </p:cNvPr>
          <p:cNvSpPr txBox="1"/>
          <p:nvPr/>
        </p:nvSpPr>
        <p:spPr>
          <a:xfrm>
            <a:off x="3024075" y="6441365"/>
            <a:ext cx="6143849" cy="369332"/>
          </a:xfrm>
          <a:prstGeom prst="rect">
            <a:avLst/>
          </a:prstGeom>
          <a:noFill/>
        </p:spPr>
        <p:txBody>
          <a:bodyPr wrap="square" rtlCol="0">
            <a:spAutoFit/>
          </a:bodyPr>
          <a:lstStyle/>
          <a:p>
            <a:pPr algn="ctr"/>
            <a:r>
              <a:rPr lang="en-US" altLang="zh-TW" dirty="0"/>
              <a:t>The sense/illusion that something is a part of one's body</a:t>
            </a:r>
            <a:endParaRPr lang="zh-TW" altLang="en-US" dirty="0"/>
          </a:p>
        </p:txBody>
      </p:sp>
    </p:spTree>
    <p:extLst>
      <p:ext uri="{BB962C8B-B14F-4D97-AF65-F5344CB8AC3E}">
        <p14:creationId xmlns:p14="http://schemas.microsoft.com/office/powerpoint/2010/main" val="693995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a:xfrm>
            <a:off x="838200" y="205630"/>
            <a:ext cx="10515600" cy="1325563"/>
          </a:xfrm>
        </p:spPr>
        <p:txBody>
          <a:bodyPr/>
          <a:lstStyle/>
          <a:p>
            <a:r>
              <a:rPr lang="en-US" altLang="zh-TW" b="1" dirty="0"/>
              <a:t>Related work – Hand performance</a:t>
            </a:r>
            <a:endParaRPr lang="zh-TW" altLang="en-US" b="1"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p:txBody>
          <a:bodyPr/>
          <a:lstStyle/>
          <a:p>
            <a:fld id="{D149E3A1-F5A3-43F6-A114-638605801008}" type="slidenum">
              <a:rPr lang="zh-TW" altLang="en-US" smtClean="0"/>
              <a:t>19</a:t>
            </a:fld>
            <a:endParaRPr lang="zh-TW" altLang="en-US"/>
          </a:p>
        </p:txBody>
      </p:sp>
      <p:sp>
        <p:nvSpPr>
          <p:cNvPr id="6" name="矩形: 圓角 5">
            <a:extLst>
              <a:ext uri="{FF2B5EF4-FFF2-40B4-BE49-F238E27FC236}">
                <a16:creationId xmlns:a16="http://schemas.microsoft.com/office/drawing/2014/main" id="{48441FDE-6404-4810-8315-252802DD118B}"/>
              </a:ext>
            </a:extLst>
          </p:cNvPr>
          <p:cNvSpPr/>
          <p:nvPr/>
        </p:nvSpPr>
        <p:spPr>
          <a:xfrm>
            <a:off x="71067" y="1243901"/>
            <a:ext cx="1658678" cy="4474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Mimicking </a:t>
            </a:r>
            <a:endParaRPr lang="zh-TW" altLang="en-US" b="1" dirty="0">
              <a:solidFill>
                <a:schemeClr val="tx1"/>
              </a:solidFill>
            </a:endParaRPr>
          </a:p>
        </p:txBody>
      </p:sp>
      <p:sp>
        <p:nvSpPr>
          <p:cNvPr id="7" name="矩形: 圓角 6">
            <a:extLst>
              <a:ext uri="{FF2B5EF4-FFF2-40B4-BE49-F238E27FC236}">
                <a16:creationId xmlns:a16="http://schemas.microsoft.com/office/drawing/2014/main" id="{C98965E8-39AA-4EA6-8217-0E61243C3A4F}"/>
              </a:ext>
            </a:extLst>
          </p:cNvPr>
          <p:cNvSpPr/>
          <p:nvPr/>
        </p:nvSpPr>
        <p:spPr>
          <a:xfrm>
            <a:off x="71067" y="4117672"/>
            <a:ext cx="1658679" cy="45300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b="1" dirty="0">
                <a:solidFill>
                  <a:schemeClr val="tx1"/>
                </a:solidFill>
              </a:rPr>
              <a:t>Controlling </a:t>
            </a:r>
            <a:endParaRPr lang="zh-TW" altLang="en-US" b="1" dirty="0">
              <a:solidFill>
                <a:schemeClr val="tx1"/>
              </a:solidFill>
            </a:endParaRPr>
          </a:p>
        </p:txBody>
      </p:sp>
      <p:grpSp>
        <p:nvGrpSpPr>
          <p:cNvPr id="9" name="群組 8">
            <a:extLst>
              <a:ext uri="{FF2B5EF4-FFF2-40B4-BE49-F238E27FC236}">
                <a16:creationId xmlns:a16="http://schemas.microsoft.com/office/drawing/2014/main" id="{7938F2A3-7DAA-4D3A-A640-AD4C530316C3}"/>
              </a:ext>
            </a:extLst>
          </p:cNvPr>
          <p:cNvGrpSpPr/>
          <p:nvPr/>
        </p:nvGrpSpPr>
        <p:grpSpPr>
          <a:xfrm>
            <a:off x="671085" y="2504722"/>
            <a:ext cx="3276273" cy="1327136"/>
            <a:chOff x="8373243" y="5513627"/>
            <a:chExt cx="3276273" cy="1327136"/>
          </a:xfrm>
        </p:grpSpPr>
        <p:pic>
          <p:nvPicPr>
            <p:cNvPr id="10" name="圖片 9">
              <a:extLst>
                <a:ext uri="{FF2B5EF4-FFF2-40B4-BE49-F238E27FC236}">
                  <a16:creationId xmlns:a16="http://schemas.microsoft.com/office/drawing/2014/main" id="{EAA20020-16BF-4979-B097-76AF30D6D55E}"/>
                </a:ext>
              </a:extLst>
            </p:cNvPr>
            <p:cNvPicPr>
              <a:picLocks noChangeAspect="1"/>
            </p:cNvPicPr>
            <p:nvPr/>
          </p:nvPicPr>
          <p:blipFill rotWithShape="1">
            <a:blip r:embed="rId3"/>
            <a:srcRect r="73953" b="55808"/>
            <a:stretch/>
          </p:blipFill>
          <p:spPr>
            <a:xfrm>
              <a:off x="8373243" y="5513627"/>
              <a:ext cx="1564430" cy="1327136"/>
            </a:xfrm>
            <a:prstGeom prst="rect">
              <a:avLst/>
            </a:prstGeom>
          </p:spPr>
        </p:pic>
        <p:sp>
          <p:nvSpPr>
            <p:cNvPr id="11" name="文字方塊 10">
              <a:extLst>
                <a:ext uri="{FF2B5EF4-FFF2-40B4-BE49-F238E27FC236}">
                  <a16:creationId xmlns:a16="http://schemas.microsoft.com/office/drawing/2014/main" id="{ACD54B51-17D8-4AD7-B570-3BEAA49D8DB5}"/>
                </a:ext>
              </a:extLst>
            </p:cNvPr>
            <p:cNvSpPr txBox="1"/>
            <p:nvPr/>
          </p:nvSpPr>
          <p:spPr>
            <a:xfrm>
              <a:off x="9937673" y="5838615"/>
              <a:ext cx="1711843" cy="646331"/>
            </a:xfrm>
            <a:prstGeom prst="rect">
              <a:avLst/>
            </a:prstGeom>
            <a:noFill/>
          </p:spPr>
          <p:txBody>
            <a:bodyPr wrap="square" rtlCol="0">
              <a:spAutoFit/>
            </a:bodyPr>
            <a:lstStyle/>
            <a:p>
              <a:pPr algn="ctr"/>
              <a:r>
                <a:rPr lang="en-US" altLang="zh-TW" dirty="0"/>
                <a:t>Finger Walking</a:t>
              </a:r>
            </a:p>
            <a:p>
              <a:pPr algn="ctr"/>
              <a:r>
                <a:rPr lang="en-US" altLang="zh-TW" dirty="0"/>
                <a:t>(SCA 2012) </a:t>
              </a:r>
              <a:endParaRPr lang="zh-TW" altLang="en-US" dirty="0"/>
            </a:p>
          </p:txBody>
        </p:sp>
      </p:grpSp>
      <p:grpSp>
        <p:nvGrpSpPr>
          <p:cNvPr id="5" name="群組 4">
            <a:extLst>
              <a:ext uri="{FF2B5EF4-FFF2-40B4-BE49-F238E27FC236}">
                <a16:creationId xmlns:a16="http://schemas.microsoft.com/office/drawing/2014/main" id="{86079890-B349-4FE5-81E4-D09767317361}"/>
              </a:ext>
            </a:extLst>
          </p:cNvPr>
          <p:cNvGrpSpPr/>
          <p:nvPr/>
        </p:nvGrpSpPr>
        <p:grpSpPr>
          <a:xfrm>
            <a:off x="3876311" y="2478041"/>
            <a:ext cx="4368333" cy="1349668"/>
            <a:chOff x="5582304" y="2432734"/>
            <a:chExt cx="4368333" cy="1349668"/>
          </a:xfrm>
        </p:grpSpPr>
        <p:pic>
          <p:nvPicPr>
            <p:cNvPr id="3" name="圖片 2">
              <a:extLst>
                <a:ext uri="{FF2B5EF4-FFF2-40B4-BE49-F238E27FC236}">
                  <a16:creationId xmlns:a16="http://schemas.microsoft.com/office/drawing/2014/main" id="{3B6A8734-226F-45C2-96F4-2A7DD3801594}"/>
                </a:ext>
              </a:extLst>
            </p:cNvPr>
            <p:cNvPicPr>
              <a:picLocks noChangeAspect="1"/>
            </p:cNvPicPr>
            <p:nvPr/>
          </p:nvPicPr>
          <p:blipFill>
            <a:blip r:embed="rId4"/>
            <a:stretch>
              <a:fillRect/>
            </a:stretch>
          </p:blipFill>
          <p:spPr>
            <a:xfrm>
              <a:off x="5582304" y="2432734"/>
              <a:ext cx="2656490" cy="1349668"/>
            </a:xfrm>
            <a:prstGeom prst="rect">
              <a:avLst/>
            </a:prstGeom>
          </p:spPr>
        </p:pic>
        <p:sp>
          <p:nvSpPr>
            <p:cNvPr id="12" name="文字方塊 11">
              <a:extLst>
                <a:ext uri="{FF2B5EF4-FFF2-40B4-BE49-F238E27FC236}">
                  <a16:creationId xmlns:a16="http://schemas.microsoft.com/office/drawing/2014/main" id="{F71BEB11-C2EB-4279-8C75-DDF2FBEFE336}"/>
                </a:ext>
              </a:extLst>
            </p:cNvPr>
            <p:cNvSpPr txBox="1"/>
            <p:nvPr/>
          </p:nvSpPr>
          <p:spPr>
            <a:xfrm>
              <a:off x="8238794" y="2507403"/>
              <a:ext cx="1711843" cy="1200329"/>
            </a:xfrm>
            <a:prstGeom prst="rect">
              <a:avLst/>
            </a:prstGeom>
            <a:noFill/>
          </p:spPr>
          <p:txBody>
            <a:bodyPr wrap="square" rtlCol="0">
              <a:spAutoFit/>
            </a:bodyPr>
            <a:lstStyle/>
            <a:p>
              <a:pPr algn="ctr"/>
              <a:r>
                <a:rPr lang="en-US" altLang="zh-TW" dirty="0"/>
                <a:t>Hand Motion-Based Character Animation</a:t>
              </a:r>
            </a:p>
            <a:p>
              <a:pPr algn="ctr"/>
              <a:r>
                <a:rPr lang="en-US" altLang="zh-TW" dirty="0"/>
                <a:t>(IEEE ICC 2010) </a:t>
              </a:r>
              <a:endParaRPr lang="zh-TW" altLang="en-US" dirty="0"/>
            </a:p>
          </p:txBody>
        </p:sp>
      </p:grpSp>
      <p:sp>
        <p:nvSpPr>
          <p:cNvPr id="13" name="矩形: 圓角 12">
            <a:extLst>
              <a:ext uri="{FF2B5EF4-FFF2-40B4-BE49-F238E27FC236}">
                <a16:creationId xmlns:a16="http://schemas.microsoft.com/office/drawing/2014/main" id="{8711BB9B-E927-4DD7-B1CE-29E647224E15}"/>
              </a:ext>
            </a:extLst>
          </p:cNvPr>
          <p:cNvSpPr/>
          <p:nvPr/>
        </p:nvSpPr>
        <p:spPr>
          <a:xfrm>
            <a:off x="1303011"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Finger-walking</a:t>
            </a:r>
            <a:endParaRPr lang="zh-TW" altLang="en-US" b="1" dirty="0">
              <a:solidFill>
                <a:schemeClr val="tx1">
                  <a:lumMod val="65000"/>
                  <a:lumOff val="35000"/>
                </a:schemeClr>
              </a:solidFill>
            </a:endParaRPr>
          </a:p>
        </p:txBody>
      </p:sp>
      <p:sp>
        <p:nvSpPr>
          <p:cNvPr id="14" name="矩形: 圓角 13">
            <a:extLst>
              <a:ext uri="{FF2B5EF4-FFF2-40B4-BE49-F238E27FC236}">
                <a16:creationId xmlns:a16="http://schemas.microsoft.com/office/drawing/2014/main" id="{0B6BDC83-1D49-441B-AB7E-00A410E93F17}"/>
              </a:ext>
            </a:extLst>
          </p:cNvPr>
          <p:cNvSpPr/>
          <p:nvPr/>
        </p:nvSpPr>
        <p:spPr>
          <a:xfrm>
            <a:off x="5118144"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Glove puppet</a:t>
            </a:r>
            <a:endParaRPr lang="zh-TW" altLang="en-US" b="1" dirty="0">
              <a:solidFill>
                <a:schemeClr val="tx1">
                  <a:lumMod val="65000"/>
                  <a:lumOff val="35000"/>
                </a:schemeClr>
              </a:solidFill>
            </a:endParaRPr>
          </a:p>
        </p:txBody>
      </p:sp>
      <p:cxnSp>
        <p:nvCxnSpPr>
          <p:cNvPr id="15" name="直線接點 14">
            <a:extLst>
              <a:ext uri="{FF2B5EF4-FFF2-40B4-BE49-F238E27FC236}">
                <a16:creationId xmlns:a16="http://schemas.microsoft.com/office/drawing/2014/main" id="{020F2699-11E2-468B-9528-6F4CBEEDED4C}"/>
              </a:ext>
            </a:extLst>
          </p:cNvPr>
          <p:cNvCxnSpPr>
            <a:cxnSpLocks/>
          </p:cNvCxnSpPr>
          <p:nvPr/>
        </p:nvCxnSpPr>
        <p:spPr>
          <a:xfrm>
            <a:off x="-84382" y="4040632"/>
            <a:ext cx="12276382"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DA71B3A5-2422-4619-86A6-B74283E298AF}"/>
              </a:ext>
            </a:extLst>
          </p:cNvPr>
          <p:cNvSpPr/>
          <p:nvPr/>
        </p:nvSpPr>
        <p:spPr>
          <a:xfrm>
            <a:off x="9122954" y="1407373"/>
            <a:ext cx="2292869"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Hand direct mapping</a:t>
            </a:r>
            <a:endParaRPr lang="zh-TW" altLang="en-US" b="1" dirty="0">
              <a:solidFill>
                <a:schemeClr val="tx1">
                  <a:lumMod val="65000"/>
                  <a:lumOff val="35000"/>
                </a:schemeClr>
              </a:solidFill>
            </a:endParaRPr>
          </a:p>
        </p:txBody>
      </p:sp>
      <p:pic>
        <p:nvPicPr>
          <p:cNvPr id="8" name="圖片 7">
            <a:extLst>
              <a:ext uri="{FF2B5EF4-FFF2-40B4-BE49-F238E27FC236}">
                <a16:creationId xmlns:a16="http://schemas.microsoft.com/office/drawing/2014/main" id="{2F6A11E5-D8D3-4F96-BAF0-DF9312F08D00}"/>
              </a:ext>
            </a:extLst>
          </p:cNvPr>
          <p:cNvPicPr>
            <a:picLocks noChangeAspect="1"/>
          </p:cNvPicPr>
          <p:nvPr/>
        </p:nvPicPr>
        <p:blipFill>
          <a:blip r:embed="rId5"/>
          <a:stretch>
            <a:fillRect/>
          </a:stretch>
        </p:blipFill>
        <p:spPr>
          <a:xfrm>
            <a:off x="8314719" y="2077328"/>
            <a:ext cx="1667481" cy="1886265"/>
          </a:xfrm>
          <a:prstGeom prst="rect">
            <a:avLst/>
          </a:prstGeom>
        </p:spPr>
      </p:pic>
      <p:sp>
        <p:nvSpPr>
          <p:cNvPr id="17" name="文字方塊 16">
            <a:extLst>
              <a:ext uri="{FF2B5EF4-FFF2-40B4-BE49-F238E27FC236}">
                <a16:creationId xmlns:a16="http://schemas.microsoft.com/office/drawing/2014/main" id="{442D8DDF-D729-463E-ACEF-A922A0C47315}"/>
              </a:ext>
            </a:extLst>
          </p:cNvPr>
          <p:cNvSpPr txBox="1"/>
          <p:nvPr/>
        </p:nvSpPr>
        <p:spPr>
          <a:xfrm>
            <a:off x="9899130" y="2697294"/>
            <a:ext cx="2292870" cy="646331"/>
          </a:xfrm>
          <a:prstGeom prst="rect">
            <a:avLst/>
          </a:prstGeom>
          <a:noFill/>
        </p:spPr>
        <p:txBody>
          <a:bodyPr wrap="square" rtlCol="0">
            <a:spAutoFit/>
          </a:bodyPr>
          <a:lstStyle/>
          <a:p>
            <a:pPr algn="ctr"/>
            <a:r>
              <a:rPr lang="en-US" altLang="zh-TW" dirty="0"/>
              <a:t>Create a puppet play</a:t>
            </a:r>
          </a:p>
          <a:p>
            <a:pPr algn="ctr"/>
            <a:r>
              <a:rPr lang="en-US" altLang="zh-TW" dirty="0"/>
              <a:t>(IEEE Ubi-Media  2017) </a:t>
            </a:r>
            <a:endParaRPr lang="zh-TW" altLang="en-US" dirty="0"/>
          </a:p>
        </p:txBody>
      </p:sp>
      <p:sp>
        <p:nvSpPr>
          <p:cNvPr id="18" name="矩形: 圓角 17">
            <a:extLst>
              <a:ext uri="{FF2B5EF4-FFF2-40B4-BE49-F238E27FC236}">
                <a16:creationId xmlns:a16="http://schemas.microsoft.com/office/drawing/2014/main" id="{23B637DB-E940-43AC-B0A5-093F99DC19D7}"/>
              </a:ext>
            </a:extLst>
          </p:cNvPr>
          <p:cNvSpPr/>
          <p:nvPr/>
        </p:nvSpPr>
        <p:spPr>
          <a:xfrm>
            <a:off x="1909329" y="4231679"/>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String puppet</a:t>
            </a:r>
            <a:endParaRPr lang="zh-TW" altLang="en-US" b="1" dirty="0">
              <a:solidFill>
                <a:schemeClr val="tx1">
                  <a:lumMod val="65000"/>
                  <a:lumOff val="35000"/>
                </a:schemeClr>
              </a:solidFill>
            </a:endParaRPr>
          </a:p>
        </p:txBody>
      </p:sp>
      <p:sp>
        <p:nvSpPr>
          <p:cNvPr id="19" name="矩形: 圓角 18">
            <a:extLst>
              <a:ext uri="{FF2B5EF4-FFF2-40B4-BE49-F238E27FC236}">
                <a16:creationId xmlns:a16="http://schemas.microsoft.com/office/drawing/2014/main" id="{D4DBA289-FB80-4ABC-924E-46D6FF8DFC9A}"/>
              </a:ext>
            </a:extLst>
          </p:cNvPr>
          <p:cNvSpPr/>
          <p:nvPr/>
        </p:nvSpPr>
        <p:spPr>
          <a:xfrm>
            <a:off x="896346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2D  </a:t>
            </a:r>
            <a:endParaRPr lang="zh-TW" altLang="en-US" b="1" dirty="0">
              <a:solidFill>
                <a:schemeClr val="tx1">
                  <a:lumMod val="65000"/>
                  <a:lumOff val="35000"/>
                </a:schemeClr>
              </a:solidFill>
            </a:endParaRPr>
          </a:p>
        </p:txBody>
      </p:sp>
      <p:sp>
        <p:nvSpPr>
          <p:cNvPr id="20" name="矩形: 圓角 19">
            <a:extLst>
              <a:ext uri="{FF2B5EF4-FFF2-40B4-BE49-F238E27FC236}">
                <a16:creationId xmlns:a16="http://schemas.microsoft.com/office/drawing/2014/main" id="{9D83DF1A-D76C-4D78-A71C-CBB74A643B84}"/>
              </a:ext>
            </a:extLst>
          </p:cNvPr>
          <p:cNvSpPr/>
          <p:nvPr/>
        </p:nvSpPr>
        <p:spPr>
          <a:xfrm>
            <a:off x="516033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3D </a:t>
            </a:r>
            <a:endParaRPr lang="zh-TW" altLang="en-US" b="1" dirty="0">
              <a:solidFill>
                <a:schemeClr val="tx1">
                  <a:lumMod val="65000"/>
                  <a:lumOff val="35000"/>
                </a:schemeClr>
              </a:solidFill>
            </a:endParaRPr>
          </a:p>
        </p:txBody>
      </p:sp>
      <p:pic>
        <p:nvPicPr>
          <p:cNvPr id="21" name="圖片 20">
            <a:extLst>
              <a:ext uri="{FF2B5EF4-FFF2-40B4-BE49-F238E27FC236}">
                <a16:creationId xmlns:a16="http://schemas.microsoft.com/office/drawing/2014/main" id="{F2E2CA64-06FA-4827-B7ED-3EC6E07131B5}"/>
              </a:ext>
            </a:extLst>
          </p:cNvPr>
          <p:cNvPicPr>
            <a:picLocks noChangeAspect="1"/>
          </p:cNvPicPr>
          <p:nvPr/>
        </p:nvPicPr>
        <p:blipFill>
          <a:blip r:embed="rId6"/>
          <a:stretch>
            <a:fillRect/>
          </a:stretch>
        </p:blipFill>
        <p:spPr>
          <a:xfrm>
            <a:off x="1012428" y="4819948"/>
            <a:ext cx="1434634" cy="2010747"/>
          </a:xfrm>
          <a:prstGeom prst="rect">
            <a:avLst/>
          </a:prstGeom>
        </p:spPr>
      </p:pic>
      <p:sp>
        <p:nvSpPr>
          <p:cNvPr id="22" name="文字方塊 21">
            <a:extLst>
              <a:ext uri="{FF2B5EF4-FFF2-40B4-BE49-F238E27FC236}">
                <a16:creationId xmlns:a16="http://schemas.microsoft.com/office/drawing/2014/main" id="{4609191C-BD48-4A1B-B16F-B5EB11FC04D9}"/>
              </a:ext>
            </a:extLst>
          </p:cNvPr>
          <p:cNvSpPr txBox="1"/>
          <p:nvPr/>
        </p:nvSpPr>
        <p:spPr>
          <a:xfrm>
            <a:off x="2319471" y="5185999"/>
            <a:ext cx="2241896" cy="1200329"/>
          </a:xfrm>
          <a:prstGeom prst="rect">
            <a:avLst/>
          </a:prstGeom>
          <a:noFill/>
        </p:spPr>
        <p:txBody>
          <a:bodyPr wrap="square" rtlCol="0">
            <a:spAutoFit/>
          </a:bodyPr>
          <a:lstStyle/>
          <a:p>
            <a:pPr algn="ctr"/>
            <a:r>
              <a:rPr lang="en-US" altLang="zh-TW" dirty="0"/>
              <a:t>Character control interface inspired by puppet mechanism</a:t>
            </a:r>
            <a:r>
              <a:rPr lang="zh-TW" altLang="en-US" dirty="0"/>
              <a:t> </a:t>
            </a:r>
            <a:r>
              <a:rPr lang="en-US" altLang="zh-TW" dirty="0"/>
              <a:t>(VRCAI 2013) </a:t>
            </a:r>
            <a:endParaRPr lang="zh-TW" altLang="en-US" dirty="0"/>
          </a:p>
        </p:txBody>
      </p:sp>
      <p:sp>
        <p:nvSpPr>
          <p:cNvPr id="23" name="文字方塊 22">
            <a:extLst>
              <a:ext uri="{FF2B5EF4-FFF2-40B4-BE49-F238E27FC236}">
                <a16:creationId xmlns:a16="http://schemas.microsoft.com/office/drawing/2014/main" id="{78DC58B3-7443-49F0-880F-2D9D58E91B5A}"/>
              </a:ext>
            </a:extLst>
          </p:cNvPr>
          <p:cNvSpPr txBox="1"/>
          <p:nvPr/>
        </p:nvSpPr>
        <p:spPr>
          <a:xfrm>
            <a:off x="10395351" y="5369740"/>
            <a:ext cx="1871331" cy="646331"/>
          </a:xfrm>
          <a:prstGeom prst="rect">
            <a:avLst/>
          </a:prstGeom>
          <a:noFill/>
        </p:spPr>
        <p:txBody>
          <a:bodyPr wrap="square" rtlCol="0">
            <a:spAutoFit/>
          </a:bodyPr>
          <a:lstStyle/>
          <a:p>
            <a:pPr algn="ctr"/>
            <a:r>
              <a:rPr lang="en-US" altLang="zh-TW" dirty="0"/>
              <a:t>Traditional editing interface </a:t>
            </a:r>
            <a:endParaRPr lang="zh-TW" altLang="en-US" dirty="0"/>
          </a:p>
        </p:txBody>
      </p:sp>
      <p:pic>
        <p:nvPicPr>
          <p:cNvPr id="25" name="圖片 24">
            <a:extLst>
              <a:ext uri="{FF2B5EF4-FFF2-40B4-BE49-F238E27FC236}">
                <a16:creationId xmlns:a16="http://schemas.microsoft.com/office/drawing/2014/main" id="{ACD38B89-F857-4207-891A-3E96E3B7F6EB}"/>
              </a:ext>
            </a:extLst>
          </p:cNvPr>
          <p:cNvPicPr>
            <a:picLocks noChangeAspect="1"/>
          </p:cNvPicPr>
          <p:nvPr/>
        </p:nvPicPr>
        <p:blipFill rotWithShape="1">
          <a:blip r:embed="rId7"/>
          <a:srcRect l="11132" t="5270" r="28663" b="6878"/>
          <a:stretch/>
        </p:blipFill>
        <p:spPr>
          <a:xfrm>
            <a:off x="4732289" y="5028613"/>
            <a:ext cx="1853642" cy="1521460"/>
          </a:xfrm>
          <a:prstGeom prst="rect">
            <a:avLst/>
          </a:prstGeom>
        </p:spPr>
      </p:pic>
      <p:sp>
        <p:nvSpPr>
          <p:cNvPr id="26" name="文字方塊 25">
            <a:extLst>
              <a:ext uri="{FF2B5EF4-FFF2-40B4-BE49-F238E27FC236}">
                <a16:creationId xmlns:a16="http://schemas.microsoft.com/office/drawing/2014/main" id="{92C84B04-7D23-405F-849B-DBAE4E60C8DF}"/>
              </a:ext>
            </a:extLst>
          </p:cNvPr>
          <p:cNvSpPr txBox="1"/>
          <p:nvPr/>
        </p:nvSpPr>
        <p:spPr>
          <a:xfrm>
            <a:off x="6360781" y="5374245"/>
            <a:ext cx="2241896" cy="646331"/>
          </a:xfrm>
          <a:prstGeom prst="rect">
            <a:avLst/>
          </a:prstGeom>
          <a:noFill/>
        </p:spPr>
        <p:txBody>
          <a:bodyPr wrap="square" rtlCol="0">
            <a:spAutoFit/>
          </a:bodyPr>
          <a:lstStyle/>
          <a:p>
            <a:pPr algn="ctr"/>
            <a:r>
              <a:rPr lang="en-US" altLang="zh-TW" dirty="0"/>
              <a:t>Creature Teacher</a:t>
            </a:r>
          </a:p>
          <a:p>
            <a:pPr algn="ctr"/>
            <a:r>
              <a:rPr lang="en-US" altLang="zh-TW" dirty="0"/>
              <a:t>(SUI 2015) </a:t>
            </a:r>
            <a:endParaRPr lang="zh-TW" altLang="en-US" dirty="0"/>
          </a:p>
        </p:txBody>
      </p:sp>
      <p:pic>
        <p:nvPicPr>
          <p:cNvPr id="1026" name="Picture 2" descr="Rigging Workflow | Animation Rigging | 1.2.1">
            <a:extLst>
              <a:ext uri="{FF2B5EF4-FFF2-40B4-BE49-F238E27FC236}">
                <a16:creationId xmlns:a16="http://schemas.microsoft.com/office/drawing/2014/main" id="{872A8E6D-E34E-4065-9587-26BC1D62CB6C}"/>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378605" y="4904804"/>
            <a:ext cx="2101517" cy="1521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87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606A0D-B98D-4D1F-81EF-871B3DF988B8}"/>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7AAF9510-09C3-434A-AFF0-86CF99B7062E}"/>
              </a:ext>
            </a:extLst>
          </p:cNvPr>
          <p:cNvSpPr>
            <a:spLocks noGrp="1"/>
          </p:cNvSpPr>
          <p:nvPr>
            <p:ph idx="1"/>
          </p:nvPr>
        </p:nvSpPr>
        <p:spPr/>
        <p:txBody>
          <a:bodyPr/>
          <a:lstStyle/>
          <a:p>
            <a:r>
              <a:rPr lang="en-US" altLang="zh-TW" dirty="0"/>
              <a:t>Introduction </a:t>
            </a:r>
          </a:p>
          <a:p>
            <a:r>
              <a:rPr lang="en-US" altLang="zh-TW" dirty="0"/>
              <a:t>Related work </a:t>
            </a:r>
          </a:p>
          <a:p>
            <a:r>
              <a:rPr lang="en-US" altLang="zh-TW" dirty="0"/>
              <a:t>Preliminary study </a:t>
            </a:r>
          </a:p>
          <a:p>
            <a:r>
              <a:rPr lang="en-US" altLang="zh-TW" dirty="0"/>
              <a:t>Method and materials </a:t>
            </a:r>
          </a:p>
          <a:p>
            <a:r>
              <a:rPr lang="en-US" altLang="zh-TW" dirty="0"/>
              <a:t>Application – a digital storytelling prototype </a:t>
            </a:r>
          </a:p>
          <a:p>
            <a:r>
              <a:rPr lang="en-US" altLang="zh-TW" dirty="0"/>
              <a:t>Conclusion </a:t>
            </a:r>
            <a:endParaRPr lang="zh-TW" altLang="en-US" dirty="0"/>
          </a:p>
        </p:txBody>
      </p:sp>
      <p:sp>
        <p:nvSpPr>
          <p:cNvPr id="4" name="投影片編號版面配置區 3">
            <a:extLst>
              <a:ext uri="{FF2B5EF4-FFF2-40B4-BE49-F238E27FC236}">
                <a16:creationId xmlns:a16="http://schemas.microsoft.com/office/drawing/2014/main" id="{322382A7-2E02-428C-8668-8E326C48E0C5}"/>
              </a:ext>
            </a:extLst>
          </p:cNvPr>
          <p:cNvSpPr>
            <a:spLocks noGrp="1"/>
          </p:cNvSpPr>
          <p:nvPr>
            <p:ph type="sldNum" sz="quarter" idx="12"/>
          </p:nvPr>
        </p:nvSpPr>
        <p:spPr/>
        <p:txBody>
          <a:bodyPr/>
          <a:lstStyle/>
          <a:p>
            <a:fld id="{D149E3A1-F5A3-43F6-A114-638605801008}" type="slidenum">
              <a:rPr lang="zh-TW" altLang="en-US" smtClean="0"/>
              <a:t>2</a:t>
            </a:fld>
            <a:endParaRPr lang="zh-TW" altLang="en-US"/>
          </a:p>
        </p:txBody>
      </p:sp>
    </p:spTree>
    <p:extLst>
      <p:ext uri="{BB962C8B-B14F-4D97-AF65-F5344CB8AC3E}">
        <p14:creationId xmlns:p14="http://schemas.microsoft.com/office/powerpoint/2010/main" val="174999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We adopted finger-walking as digital puppetry interface </a:t>
            </a:r>
          </a:p>
          <a:p>
            <a:pPr lvl="1"/>
            <a:r>
              <a:rPr lang="en-US" altLang="zh-TW" dirty="0"/>
              <a:t>Preserve weak embodiment, since it is </a:t>
            </a:r>
            <a:r>
              <a:rPr lang="en-US" altLang="zh-TW" i="1" u="sng" dirty="0"/>
              <a:t>mimicking</a:t>
            </a:r>
            <a:r>
              <a:rPr lang="en-US" altLang="zh-TW" u="sng" dirty="0"/>
              <a:t> interface </a:t>
            </a:r>
          </a:p>
          <a:p>
            <a:pPr lvl="1"/>
            <a:r>
              <a:rPr lang="en-US" altLang="zh-TW" dirty="0"/>
              <a:t>It is a naturally chosen and widely accepted performance scheme, refer to the previous user study [</a:t>
            </a:r>
            <a:r>
              <a:rPr lang="en-US" altLang="zh-TW" i="1" dirty="0"/>
              <a:t>Finger Walking</a:t>
            </a:r>
            <a:r>
              <a:rPr lang="en-US" altLang="zh-TW" dirty="0"/>
              <a:t> (SCA 2012)]</a:t>
            </a:r>
            <a:r>
              <a:rPr lang="zh-TW" altLang="en-US" dirty="0"/>
              <a:t> </a:t>
            </a:r>
            <a:endParaRPr lang="en-US" altLang="zh-TW" dirty="0"/>
          </a:p>
          <a:p>
            <a:r>
              <a:rPr lang="en-US" altLang="zh-TW" dirty="0"/>
              <a:t>We want to explore possibilities of finger-walking on character manipulation </a:t>
            </a:r>
          </a:p>
          <a:p>
            <a:pPr lvl="1"/>
            <a:r>
              <a:rPr lang="en-US" altLang="zh-TW" dirty="0"/>
              <a:t>Remove the limitations in previous works, </a:t>
            </a:r>
            <a:br>
              <a:rPr lang="en-US" altLang="zh-TW" dirty="0"/>
            </a:br>
            <a:r>
              <a:rPr lang="en-US" altLang="zh-TW" dirty="0"/>
              <a:t>e.g. non real time, must contact with a surface, or undesired motion due to inappropriate rotation mapping </a:t>
            </a:r>
            <a:br>
              <a:rPr lang="en-US" altLang="zh-TW" dirty="0"/>
            </a:br>
            <a:r>
              <a:rPr lang="en-US" altLang="zh-TW" dirty="0"/>
              <a:t>[</a:t>
            </a:r>
            <a:r>
              <a:rPr lang="en-US" altLang="zh-TW" i="1" dirty="0"/>
              <a:t>Finger Walking</a:t>
            </a:r>
            <a:r>
              <a:rPr lang="en-US" altLang="zh-TW" dirty="0"/>
              <a:t> (SCA 2012); Motion Editing (ACE 2004)]</a:t>
            </a:r>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20</a:t>
            </a:fld>
            <a:endParaRPr lang="zh-TW" altLang="en-US" dirty="0"/>
          </a:p>
        </p:txBody>
      </p:sp>
      <p:sp>
        <p:nvSpPr>
          <p:cNvPr id="6" name="文字方塊 5">
            <a:extLst>
              <a:ext uri="{FF2B5EF4-FFF2-40B4-BE49-F238E27FC236}">
                <a16:creationId xmlns:a16="http://schemas.microsoft.com/office/drawing/2014/main" id="{51550CD0-4C75-46C0-B82C-BA9AA3A44AD7}"/>
              </a:ext>
            </a:extLst>
          </p:cNvPr>
          <p:cNvSpPr txBox="1"/>
          <p:nvPr/>
        </p:nvSpPr>
        <p:spPr>
          <a:xfrm>
            <a:off x="0" y="6356350"/>
            <a:ext cx="10398642" cy="523220"/>
          </a:xfrm>
          <a:prstGeom prst="rect">
            <a:avLst/>
          </a:prstGeom>
          <a:noFill/>
        </p:spPr>
        <p:txBody>
          <a:bodyPr wrap="square" rtlCol="0">
            <a:spAutoFit/>
          </a:bodyPr>
          <a:lstStyle/>
          <a:p>
            <a:r>
              <a:rPr lang="en-US" altLang="zh-TW" sz="1400" i="1" dirty="0">
                <a:solidFill>
                  <a:schemeClr val="bg2">
                    <a:lumMod val="90000"/>
                  </a:schemeClr>
                </a:solidFill>
              </a:rPr>
              <a:t>Noah Lockwood and Karan Singh. 2012. Finger walking: motion editing with contact-based hand performance. In Proceedings of the ACM SIGGRAPH/</a:t>
            </a:r>
            <a:r>
              <a:rPr lang="en-US" altLang="zh-TW" sz="1400" i="1" dirty="0" err="1">
                <a:solidFill>
                  <a:schemeClr val="bg2">
                    <a:lumMod val="90000"/>
                  </a:schemeClr>
                </a:solidFill>
              </a:rPr>
              <a:t>Eurographics</a:t>
            </a:r>
            <a:r>
              <a:rPr lang="en-US" altLang="zh-TW" sz="1400" i="1" dirty="0">
                <a:solidFill>
                  <a:schemeClr val="bg2">
                    <a:lumMod val="90000"/>
                  </a:schemeClr>
                </a:solidFill>
              </a:rPr>
              <a:t> Symposium on Computer Animation (SCA '12).</a:t>
            </a:r>
            <a:endParaRPr lang="zh-TW" altLang="en-US" sz="1400" dirty="0">
              <a:solidFill>
                <a:schemeClr val="bg2">
                  <a:lumMod val="90000"/>
                </a:schemeClr>
              </a:solidFill>
            </a:endParaRPr>
          </a:p>
        </p:txBody>
      </p:sp>
      <p:sp>
        <p:nvSpPr>
          <p:cNvPr id="8" name="文字方塊 7">
            <a:extLst>
              <a:ext uri="{FF2B5EF4-FFF2-40B4-BE49-F238E27FC236}">
                <a16:creationId xmlns:a16="http://schemas.microsoft.com/office/drawing/2014/main" id="{176ACE61-E421-4657-86FD-A1E97AF06973}"/>
              </a:ext>
            </a:extLst>
          </p:cNvPr>
          <p:cNvSpPr txBox="1"/>
          <p:nvPr/>
        </p:nvSpPr>
        <p:spPr>
          <a:xfrm>
            <a:off x="0" y="5822485"/>
            <a:ext cx="8929566" cy="523220"/>
          </a:xfrm>
          <a:prstGeom prst="rect">
            <a:avLst/>
          </a:prstGeom>
          <a:noFill/>
        </p:spPr>
        <p:txBody>
          <a:bodyPr wrap="square" rtlCol="0">
            <a:spAutoFit/>
          </a:bodyPr>
          <a:lstStyle/>
          <a:p>
            <a:r>
              <a:rPr lang="en-US" altLang="zh-TW" sz="1400" i="1" dirty="0">
                <a:solidFill>
                  <a:schemeClr val="bg2">
                    <a:lumMod val="90000"/>
                  </a:schemeClr>
                </a:solidFill>
              </a:rPr>
              <a:t>Wai-Chun Lam et al. Motion editing with data glove. In Proceedings of the 2004 ACM SIGCHI International Conference on Advances in computer entertainment technology (ACE '04). </a:t>
            </a:r>
            <a:endParaRPr lang="zh-TW" altLang="en-US" sz="1400" i="1" dirty="0">
              <a:solidFill>
                <a:schemeClr val="bg2">
                  <a:lumMod val="90000"/>
                </a:schemeClr>
              </a:solidFill>
            </a:endParaRPr>
          </a:p>
        </p:txBody>
      </p:sp>
    </p:spTree>
    <p:extLst>
      <p:ext uri="{BB962C8B-B14F-4D97-AF65-F5344CB8AC3E}">
        <p14:creationId xmlns:p14="http://schemas.microsoft.com/office/powerpoint/2010/main" val="265740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How to capture finger-walking motion? </a:t>
            </a:r>
          </a:p>
          <a:p>
            <a:pPr lvl="1"/>
            <a:r>
              <a:rPr lang="en-US" altLang="zh-TW" dirty="0"/>
              <a:t>Existing hand pose estimation tool: MediaPipe </a:t>
            </a:r>
          </a:p>
          <a:p>
            <a:r>
              <a:rPr lang="en-US" altLang="zh-TW" dirty="0"/>
              <a:t>How to retarget the motion from hand to human body in real time? </a:t>
            </a:r>
          </a:p>
          <a:p>
            <a:r>
              <a:rPr lang="en-US" altLang="zh-TW" dirty="0"/>
              <a:t>What kind of finger-walking performance that users preferred to use for manipulating? </a:t>
            </a:r>
            <a:br>
              <a:rPr lang="en-US" altLang="zh-TW" dirty="0"/>
            </a:br>
            <a:r>
              <a:rPr lang="en-US" altLang="zh-TW" dirty="0"/>
              <a:t>How many types of them? </a:t>
            </a:r>
          </a:p>
          <a:p>
            <a:r>
              <a:rPr lang="en-US" altLang="zh-TW" dirty="0"/>
              <a:t>What kind of human motion that users preferred to represent by finger-walking performance? </a:t>
            </a:r>
          </a:p>
          <a:p>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21</a:t>
            </a:fld>
            <a:endParaRPr lang="zh-TW" altLang="en-US" dirty="0"/>
          </a:p>
        </p:txBody>
      </p:sp>
      <p:sp>
        <p:nvSpPr>
          <p:cNvPr id="5" name="矩形: 圓角 4">
            <a:extLst>
              <a:ext uri="{FF2B5EF4-FFF2-40B4-BE49-F238E27FC236}">
                <a16:creationId xmlns:a16="http://schemas.microsoft.com/office/drawing/2014/main" id="{BEE43A08-5CCA-4887-B83B-0EBF76F8D12C}"/>
              </a:ext>
            </a:extLst>
          </p:cNvPr>
          <p:cNvSpPr/>
          <p:nvPr/>
        </p:nvSpPr>
        <p:spPr>
          <a:xfrm>
            <a:off x="6539019" y="5562748"/>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proposed retargeting method </a:t>
            </a:r>
          </a:p>
        </p:txBody>
      </p:sp>
      <p:sp>
        <p:nvSpPr>
          <p:cNvPr id="6" name="矩形: 圓角 5">
            <a:extLst>
              <a:ext uri="{FF2B5EF4-FFF2-40B4-BE49-F238E27FC236}">
                <a16:creationId xmlns:a16="http://schemas.microsoft.com/office/drawing/2014/main" id="{66F064C7-F292-462E-8AF0-A937C72CB827}"/>
              </a:ext>
            </a:extLst>
          </p:cNvPr>
          <p:cNvSpPr/>
          <p:nvPr/>
        </p:nvSpPr>
        <p:spPr>
          <a:xfrm>
            <a:off x="1396406" y="5562748"/>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preliminary study</a:t>
            </a:r>
          </a:p>
        </p:txBody>
      </p:sp>
      <p:sp>
        <p:nvSpPr>
          <p:cNvPr id="7" name="文字方塊 6">
            <a:extLst>
              <a:ext uri="{FF2B5EF4-FFF2-40B4-BE49-F238E27FC236}">
                <a16:creationId xmlns:a16="http://schemas.microsoft.com/office/drawing/2014/main" id="{6C99242E-D619-4281-82B6-D1499BC5EF55}"/>
              </a:ext>
            </a:extLst>
          </p:cNvPr>
          <p:cNvSpPr txBox="1"/>
          <p:nvPr/>
        </p:nvSpPr>
        <p:spPr>
          <a:xfrm>
            <a:off x="-15240" y="6934835"/>
            <a:ext cx="4125433" cy="369332"/>
          </a:xfrm>
          <a:prstGeom prst="rect">
            <a:avLst/>
          </a:prstGeom>
          <a:noFill/>
          <a:ln>
            <a:solidFill>
              <a:schemeClr val="bg2">
                <a:lumMod val="50000"/>
              </a:schemeClr>
            </a:solidFill>
          </a:ln>
        </p:spPr>
        <p:txBody>
          <a:bodyPr wrap="square" rtlCol="0">
            <a:spAutoFit/>
          </a:bodyPr>
          <a:lstStyle/>
          <a:p>
            <a:r>
              <a:rPr lang="zh-TW" altLang="en-US" dirty="0">
                <a:highlight>
                  <a:srgbClr val="FFFF00"/>
                </a:highlight>
              </a:rPr>
              <a:t>補圖片</a:t>
            </a:r>
            <a:r>
              <a:rPr lang="en-US" altLang="zh-TW" dirty="0">
                <a:highlight>
                  <a:srgbClr val="FFFF00"/>
                </a:highlight>
              </a:rPr>
              <a:t>:</a:t>
            </a:r>
            <a:r>
              <a:rPr lang="zh-TW" altLang="en-US" dirty="0">
                <a:highlight>
                  <a:srgbClr val="FFFF00"/>
                </a:highlight>
              </a:rPr>
              <a:t> 用圖片表達以上三個問題</a:t>
            </a:r>
          </a:p>
        </p:txBody>
      </p:sp>
      <p:pic>
        <p:nvPicPr>
          <p:cNvPr id="1026" name="Picture 2" descr="MediaPipe">
            <a:extLst>
              <a:ext uri="{FF2B5EF4-FFF2-40B4-BE49-F238E27FC236}">
                <a16:creationId xmlns:a16="http://schemas.microsoft.com/office/drawing/2014/main" id="{B4483365-512A-40F0-9EE0-734D846E2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1498600"/>
            <a:ext cx="3981450" cy="74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51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800BB42-6587-4061-809E-78259236009D}"/>
              </a:ext>
            </a:extLst>
          </p:cNvPr>
          <p:cNvSpPr>
            <a:spLocks noGrp="1"/>
          </p:cNvSpPr>
          <p:nvPr>
            <p:ph type="title"/>
          </p:nvPr>
        </p:nvSpPr>
        <p:spPr/>
        <p:txBody>
          <a:bodyPr/>
          <a:lstStyle/>
          <a:p>
            <a:r>
              <a:rPr lang="en-US" altLang="zh-TW" dirty="0"/>
              <a:t>Preliminary study</a:t>
            </a:r>
            <a:endParaRPr lang="zh-TW" altLang="en-US" dirty="0"/>
          </a:p>
        </p:txBody>
      </p:sp>
      <p:sp>
        <p:nvSpPr>
          <p:cNvPr id="6" name="文字版面配置區 5">
            <a:extLst>
              <a:ext uri="{FF2B5EF4-FFF2-40B4-BE49-F238E27FC236}">
                <a16:creationId xmlns:a16="http://schemas.microsoft.com/office/drawing/2014/main" id="{E6988679-42C0-4A25-B1D6-5AD0A15AFCF1}"/>
              </a:ext>
            </a:extLst>
          </p:cNvPr>
          <p:cNvSpPr>
            <a:spLocks noGrp="1"/>
          </p:cNvSpPr>
          <p:nvPr>
            <p:ph type="body" idx="1"/>
          </p:nvPr>
        </p:nvSpPr>
        <p:spPr/>
        <p:txBody>
          <a:bodyPr/>
          <a:lstStyle/>
          <a:p>
            <a:r>
              <a:rPr lang="en-US" altLang="zh-TW" dirty="0"/>
              <a:t>Exploring finger-walking performances</a:t>
            </a:r>
            <a:endParaRPr lang="zh-TW" altLang="en-US" dirty="0"/>
          </a:p>
        </p:txBody>
      </p:sp>
      <p:sp>
        <p:nvSpPr>
          <p:cNvPr id="4" name="投影片編號版面配置區 3">
            <a:extLst>
              <a:ext uri="{FF2B5EF4-FFF2-40B4-BE49-F238E27FC236}">
                <a16:creationId xmlns:a16="http://schemas.microsoft.com/office/drawing/2014/main" id="{E23082D3-99FD-45A0-AE68-F1AA42352EE2}"/>
              </a:ext>
            </a:extLst>
          </p:cNvPr>
          <p:cNvSpPr>
            <a:spLocks noGrp="1"/>
          </p:cNvSpPr>
          <p:nvPr>
            <p:ph type="sldNum" sz="quarter" idx="12"/>
          </p:nvPr>
        </p:nvSpPr>
        <p:spPr/>
        <p:txBody>
          <a:bodyPr/>
          <a:lstStyle/>
          <a:p>
            <a:fld id="{D149E3A1-F5A3-43F6-A114-638605801008}" type="slidenum">
              <a:rPr lang="zh-TW" altLang="en-US" smtClean="0"/>
              <a:pPr/>
              <a:t>22</a:t>
            </a:fld>
            <a:endParaRPr lang="zh-TW" altLang="en-US" dirty="0"/>
          </a:p>
        </p:txBody>
      </p:sp>
    </p:spTree>
    <p:extLst>
      <p:ext uri="{BB962C8B-B14F-4D97-AF65-F5344CB8AC3E}">
        <p14:creationId xmlns:p14="http://schemas.microsoft.com/office/powerpoint/2010/main" val="427868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33A202-6B87-485D-9750-4E89D7E2188A}"/>
              </a:ext>
            </a:extLst>
          </p:cNvPr>
          <p:cNvSpPr>
            <a:spLocks noGrp="1"/>
          </p:cNvSpPr>
          <p:nvPr>
            <p:ph type="title"/>
          </p:nvPr>
        </p:nvSpPr>
        <p:spPr/>
        <p:txBody>
          <a:bodyPr/>
          <a:lstStyle/>
          <a:p>
            <a:r>
              <a:rPr lang="en-US" altLang="zh-TW" b="1" dirty="0"/>
              <a:t>Preliminary study</a:t>
            </a:r>
            <a:endParaRPr lang="zh-TW" altLang="en-US" b="1" dirty="0"/>
          </a:p>
        </p:txBody>
      </p:sp>
      <p:sp>
        <p:nvSpPr>
          <p:cNvPr id="3" name="內容版面配置區 2">
            <a:extLst>
              <a:ext uri="{FF2B5EF4-FFF2-40B4-BE49-F238E27FC236}">
                <a16:creationId xmlns:a16="http://schemas.microsoft.com/office/drawing/2014/main" id="{2D51418F-E557-43DD-AC75-75AB45FEA9B7}"/>
              </a:ext>
            </a:extLst>
          </p:cNvPr>
          <p:cNvSpPr>
            <a:spLocks noGrp="1"/>
          </p:cNvSpPr>
          <p:nvPr>
            <p:ph idx="1"/>
          </p:nvPr>
        </p:nvSpPr>
        <p:spPr>
          <a:xfrm>
            <a:off x="838200" y="1825625"/>
            <a:ext cx="10515600" cy="4895850"/>
          </a:xfrm>
        </p:spPr>
        <p:txBody>
          <a:bodyPr>
            <a:normAutofit/>
          </a:bodyPr>
          <a:lstStyle/>
          <a:p>
            <a:r>
              <a:rPr lang="en-US" altLang="zh-TW" dirty="0"/>
              <a:t>Goal: </a:t>
            </a:r>
          </a:p>
          <a:p>
            <a:pPr marL="971550" lvl="1" indent="-514350">
              <a:buFont typeface="+mj-lt"/>
              <a:buAutoNum type="arabicPeriod"/>
            </a:pPr>
            <a:r>
              <a:rPr lang="en-US" altLang="zh-TW" dirty="0"/>
              <a:t>Explore wider range of body movements that novice users prefer to represent by finger-walking </a:t>
            </a:r>
          </a:p>
          <a:p>
            <a:pPr marL="971550" lvl="1" indent="-514350">
              <a:buFont typeface="+mj-lt"/>
              <a:buAutoNum type="arabicPeriod"/>
            </a:pPr>
            <a:r>
              <a:rPr lang="en-US" altLang="zh-TW" dirty="0"/>
              <a:t>Explore categories/types of finger-walking performance </a:t>
            </a:r>
          </a:p>
          <a:p>
            <a:pPr marL="457200" lvl="1" indent="0">
              <a:buNone/>
            </a:pPr>
            <a:endParaRPr lang="en-US" altLang="zh-TW" dirty="0"/>
          </a:p>
          <a:p>
            <a:r>
              <a:rPr lang="en-US" altLang="zh-TW" dirty="0"/>
              <a:t>Interviewing 5 casual participants</a:t>
            </a:r>
          </a:p>
          <a:p>
            <a:pPr lvl="1"/>
            <a:r>
              <a:rPr lang="en-US" altLang="zh-TW" dirty="0"/>
              <a:t>Showing replays of 28 sports from Tokyo 2020 Olympics </a:t>
            </a:r>
          </a:p>
          <a:p>
            <a:pPr lvl="1"/>
            <a:r>
              <a:rPr lang="en-US" altLang="zh-TW" dirty="0"/>
              <a:t>Asking them to perform their </a:t>
            </a:r>
            <a:r>
              <a:rPr lang="en-US" altLang="zh-TW" u="sng" dirty="0"/>
              <a:t>finger-walking movement</a:t>
            </a:r>
            <a:r>
              <a:rPr lang="en-US" altLang="zh-TW" dirty="0"/>
              <a:t>, </a:t>
            </a:r>
            <a:br>
              <a:rPr lang="en-US" altLang="zh-TW" dirty="0"/>
            </a:br>
            <a:r>
              <a:rPr lang="en-US" altLang="zh-TW" u="sng" dirty="0"/>
              <a:t>hand movement without limitation</a:t>
            </a:r>
            <a:r>
              <a:rPr lang="en-US" altLang="zh-TW" dirty="0"/>
              <a:t> and </a:t>
            </a:r>
            <a:r>
              <a:rPr lang="en-US" altLang="zh-TW" u="sng" dirty="0"/>
              <a:t>body movement</a:t>
            </a:r>
            <a:r>
              <a:rPr lang="en-US" altLang="zh-TW" dirty="0"/>
              <a:t> </a:t>
            </a:r>
          </a:p>
          <a:p>
            <a:pPr lvl="1"/>
            <a:r>
              <a:rPr lang="en-US" altLang="zh-TW" dirty="0"/>
              <a:t>Choose the best way to perform the body movement, </a:t>
            </a:r>
            <a:br>
              <a:rPr lang="en-US" altLang="zh-TW" dirty="0"/>
            </a:br>
            <a:r>
              <a:rPr lang="en-US" altLang="zh-TW" dirty="0"/>
              <a:t>and explain the reason </a:t>
            </a:r>
          </a:p>
          <a:p>
            <a:pPr lvl="2"/>
            <a:r>
              <a:rPr lang="en-US" altLang="zh-TW" dirty="0"/>
              <a:t>Considering </a:t>
            </a:r>
            <a:r>
              <a:rPr lang="en-US" altLang="zh-TW" u="sng" dirty="0"/>
              <a:t>goodness</a:t>
            </a:r>
            <a:r>
              <a:rPr lang="en-US" altLang="zh-TW" dirty="0"/>
              <a:t>, </a:t>
            </a:r>
            <a:r>
              <a:rPr lang="en-US" altLang="zh-TW" u="sng" dirty="0"/>
              <a:t>ease of performance</a:t>
            </a:r>
            <a:r>
              <a:rPr lang="en-US" altLang="zh-TW" dirty="0"/>
              <a:t>, and </a:t>
            </a:r>
            <a:r>
              <a:rPr lang="en-US" altLang="zh-TW" u="sng" dirty="0"/>
              <a:t>fatigue </a:t>
            </a:r>
            <a:endParaRPr lang="zh-TW" altLang="en-US" u="sng" dirty="0"/>
          </a:p>
        </p:txBody>
      </p:sp>
      <p:sp>
        <p:nvSpPr>
          <p:cNvPr id="4" name="投影片編號版面配置區 3">
            <a:extLst>
              <a:ext uri="{FF2B5EF4-FFF2-40B4-BE49-F238E27FC236}">
                <a16:creationId xmlns:a16="http://schemas.microsoft.com/office/drawing/2014/main" id="{4908E606-708C-4F7D-A805-6B2F71AB57A7}"/>
              </a:ext>
            </a:extLst>
          </p:cNvPr>
          <p:cNvSpPr>
            <a:spLocks noGrp="1"/>
          </p:cNvSpPr>
          <p:nvPr>
            <p:ph type="sldNum" sz="quarter" idx="12"/>
          </p:nvPr>
        </p:nvSpPr>
        <p:spPr/>
        <p:txBody>
          <a:bodyPr/>
          <a:lstStyle/>
          <a:p>
            <a:fld id="{D149E3A1-F5A3-43F6-A114-638605801008}" type="slidenum">
              <a:rPr lang="zh-TW" altLang="en-US" smtClean="0"/>
              <a:t>23</a:t>
            </a:fld>
            <a:endParaRPr lang="zh-TW" altLang="en-US" dirty="0"/>
          </a:p>
        </p:txBody>
      </p:sp>
      <p:pic>
        <p:nvPicPr>
          <p:cNvPr id="6" name="圖片 5">
            <a:extLst>
              <a:ext uri="{FF2B5EF4-FFF2-40B4-BE49-F238E27FC236}">
                <a16:creationId xmlns:a16="http://schemas.microsoft.com/office/drawing/2014/main" id="{FE67458A-98B6-4CF5-A18C-2D06D30121D6}"/>
              </a:ext>
            </a:extLst>
          </p:cNvPr>
          <p:cNvPicPr>
            <a:picLocks noChangeAspect="1"/>
          </p:cNvPicPr>
          <p:nvPr/>
        </p:nvPicPr>
        <p:blipFill rotWithShape="1">
          <a:blip r:embed="rId3"/>
          <a:srcRect l="32698" r="36628"/>
          <a:stretch/>
        </p:blipFill>
        <p:spPr>
          <a:xfrm>
            <a:off x="9874321" y="2935588"/>
            <a:ext cx="1869897" cy="2540000"/>
          </a:xfrm>
          <a:prstGeom prst="rect">
            <a:avLst/>
          </a:prstGeom>
        </p:spPr>
      </p:pic>
    </p:spTree>
    <p:extLst>
      <p:ext uri="{BB962C8B-B14F-4D97-AF65-F5344CB8AC3E}">
        <p14:creationId xmlns:p14="http://schemas.microsoft.com/office/powerpoint/2010/main" val="4284854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graphicFrame>
        <p:nvGraphicFramePr>
          <p:cNvPr id="6" name="內容版面配置區 5">
            <a:extLst>
              <a:ext uri="{FF2B5EF4-FFF2-40B4-BE49-F238E27FC236}">
                <a16:creationId xmlns:a16="http://schemas.microsoft.com/office/drawing/2014/main" id="{490B324C-F573-4835-9F5D-DBC216FA3140}"/>
              </a:ext>
            </a:extLst>
          </p:cNvPr>
          <p:cNvGraphicFramePr>
            <a:graphicFrameLocks noGrp="1"/>
          </p:cNvGraphicFramePr>
          <p:nvPr>
            <p:ph idx="1"/>
            <p:extLst>
              <p:ext uri="{D42A27DB-BD31-4B8C-83A1-F6EECF244321}">
                <p14:modId xmlns:p14="http://schemas.microsoft.com/office/powerpoint/2010/main" val="1100602987"/>
              </p:ext>
            </p:extLst>
          </p:nvPr>
        </p:nvGraphicFramePr>
        <p:xfrm>
          <a:off x="95891" y="2372202"/>
          <a:ext cx="5792349" cy="4326835"/>
        </p:xfrm>
        <a:graphic>
          <a:graphicData uri="http://schemas.openxmlformats.org/drawingml/2006/table">
            <a:tbl>
              <a:tblPr firstCol="1">
                <a:tableStyleId>{5C22544A-7EE6-4342-B048-85BDC9FD1C3A}</a:tableStyleId>
              </a:tblPr>
              <a:tblGrid>
                <a:gridCol w="1221430">
                  <a:extLst>
                    <a:ext uri="{9D8B030D-6E8A-4147-A177-3AD203B41FA5}">
                      <a16:colId xmlns:a16="http://schemas.microsoft.com/office/drawing/2014/main" val="3599603532"/>
                    </a:ext>
                  </a:extLst>
                </a:gridCol>
                <a:gridCol w="4570919">
                  <a:extLst>
                    <a:ext uri="{9D8B030D-6E8A-4147-A177-3AD203B41FA5}">
                      <a16:colId xmlns:a16="http://schemas.microsoft.com/office/drawing/2014/main" val="2853814116"/>
                    </a:ext>
                  </a:extLst>
                </a:gridCol>
              </a:tblGrid>
              <a:tr h="707696">
                <a:tc>
                  <a:txBody>
                    <a:bodyPr/>
                    <a:lstStyle/>
                    <a:p>
                      <a:pPr algn="ctr" rtl="0" fontAlgn="ctr">
                        <a:spcBef>
                          <a:spcPts val="0"/>
                        </a:spcBef>
                        <a:spcAft>
                          <a:spcPts val="0"/>
                        </a:spcAft>
                      </a:pPr>
                      <a:r>
                        <a:rPr lang="en-US" sz="1800" u="none" strike="noStrike" dirty="0">
                          <a:effectLst/>
                        </a:rPr>
                        <a:t>Run</a:t>
                      </a:r>
                      <a:endParaRPr lang="en-US" sz="4000" dirty="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cycling</a:t>
                      </a:r>
                      <a:r>
                        <a:rPr lang="en-US" sz="1800" u="none" strike="noStrike" dirty="0">
                          <a:effectLst/>
                        </a:rPr>
                        <a:t>/sport climbing/</a:t>
                      </a:r>
                      <a:r>
                        <a:rPr lang="en-US" sz="1800" b="1" u="none" strike="noStrike" dirty="0">
                          <a:effectLst/>
                        </a:rPr>
                        <a:t>athletics</a:t>
                      </a:r>
                      <a:r>
                        <a:rPr lang="en-US" sz="1800" u="none" strike="noStrike" dirty="0">
                          <a:effectLst/>
                        </a:rPr>
                        <a:t>/boxing/table tennis/tennis/</a:t>
                      </a:r>
                      <a:r>
                        <a:rPr lang="en-US" sz="1800" b="1" u="none" strike="noStrike" dirty="0">
                          <a:effectLst/>
                        </a:rPr>
                        <a:t>wrestling</a:t>
                      </a:r>
                      <a:endParaRPr lang="en-US" sz="4000" b="1" dirty="0">
                        <a:effectLst/>
                      </a:endParaRPr>
                    </a:p>
                  </a:txBody>
                  <a:tcPr marL="95250" marR="95250" marT="19050" marB="19050" anchor="ctr"/>
                </a:tc>
                <a:extLst>
                  <a:ext uri="{0D108BD9-81ED-4DB2-BD59-A6C34878D82A}">
                    <a16:rowId xmlns:a16="http://schemas.microsoft.com/office/drawing/2014/main" val="4106099924"/>
                  </a:ext>
                </a:extLst>
              </a:tr>
              <a:tr h="386016">
                <a:tc>
                  <a:txBody>
                    <a:bodyPr/>
                    <a:lstStyle/>
                    <a:p>
                      <a:pPr algn="ctr" rtl="0" fontAlgn="ctr">
                        <a:spcBef>
                          <a:spcPts val="0"/>
                        </a:spcBef>
                        <a:spcAft>
                          <a:spcPts val="0"/>
                        </a:spcAft>
                      </a:pPr>
                      <a:r>
                        <a:rPr lang="en-US" sz="1800" u="none" strike="noStrike">
                          <a:effectLst/>
                        </a:rPr>
                        <a:t>Kick</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foot ball</a:t>
                      </a:r>
                      <a:r>
                        <a:rPr lang="en-US" sz="1800" u="none" strike="noStrike" dirty="0">
                          <a:effectLst/>
                        </a:rPr>
                        <a:t>/</a:t>
                      </a:r>
                      <a:r>
                        <a:rPr lang="en-US" sz="1800" b="1" u="none" strike="noStrike" dirty="0">
                          <a:effectLst/>
                        </a:rPr>
                        <a:t>taekwondo</a:t>
                      </a:r>
                      <a:r>
                        <a:rPr lang="en-US" sz="1800" u="none" strike="noStrike" dirty="0">
                          <a:effectLst/>
                        </a:rPr>
                        <a:t>/</a:t>
                      </a:r>
                      <a:r>
                        <a:rPr lang="en-US" sz="1800" b="1" u="none" strike="noStrike" dirty="0">
                          <a:effectLst/>
                        </a:rPr>
                        <a:t>karate</a:t>
                      </a:r>
                      <a:endParaRPr lang="en-US" sz="4000" b="1" dirty="0">
                        <a:effectLst/>
                      </a:endParaRPr>
                    </a:p>
                  </a:txBody>
                  <a:tcPr marL="95250" marR="95250" marT="19050" marB="19050" anchor="ctr"/>
                </a:tc>
                <a:extLst>
                  <a:ext uri="{0D108BD9-81ED-4DB2-BD59-A6C34878D82A}">
                    <a16:rowId xmlns:a16="http://schemas.microsoft.com/office/drawing/2014/main" val="2158450067"/>
                  </a:ext>
                </a:extLst>
              </a:tr>
              <a:tr h="386016">
                <a:tc>
                  <a:txBody>
                    <a:bodyPr/>
                    <a:lstStyle/>
                    <a:p>
                      <a:pPr algn="ctr" rtl="0" fontAlgn="ctr">
                        <a:spcBef>
                          <a:spcPts val="0"/>
                        </a:spcBef>
                        <a:spcAft>
                          <a:spcPts val="0"/>
                        </a:spcAft>
                      </a:pPr>
                      <a:r>
                        <a:rPr lang="en-US" sz="1800" u="none" strike="noStrike">
                          <a:effectLst/>
                        </a:rPr>
                        <a:t>Cross fingers</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skateboarding</a:t>
                      </a:r>
                      <a:endParaRPr lang="en-US" sz="4000" b="1" dirty="0">
                        <a:effectLst/>
                      </a:endParaRPr>
                    </a:p>
                  </a:txBody>
                  <a:tcPr marL="28575" marR="28575" marT="19050" marB="19050" anchor="ctr"/>
                </a:tc>
                <a:extLst>
                  <a:ext uri="{0D108BD9-81ED-4DB2-BD59-A6C34878D82A}">
                    <a16:rowId xmlns:a16="http://schemas.microsoft.com/office/drawing/2014/main" val="257563901"/>
                  </a:ext>
                </a:extLst>
              </a:tr>
              <a:tr h="386016">
                <a:tc>
                  <a:txBody>
                    <a:bodyPr/>
                    <a:lstStyle/>
                    <a:p>
                      <a:pPr algn="ctr" rtl="0" fontAlgn="ctr">
                        <a:spcBef>
                          <a:spcPts val="0"/>
                        </a:spcBef>
                        <a:spcAft>
                          <a:spcPts val="0"/>
                        </a:spcAft>
                      </a:pPr>
                      <a:r>
                        <a:rPr lang="en-US" sz="1800" u="none" strike="noStrike" dirty="0">
                          <a:effectLst/>
                        </a:rPr>
                        <a:t>Stand</a:t>
                      </a:r>
                      <a:endParaRPr lang="en-US" sz="4000" dirty="0">
                        <a:effectLst/>
                      </a:endParaRPr>
                    </a:p>
                  </a:txBody>
                  <a:tcPr marL="28575" marR="28575" marT="19050" marB="19050" anchor="ctr">
                    <a:solidFill>
                      <a:schemeClr val="accent2">
                        <a:lumMod val="60000"/>
                        <a:lumOff val="40000"/>
                      </a:schemeClr>
                    </a:solidFill>
                  </a:tcPr>
                </a:tc>
                <a:tc>
                  <a:txBody>
                    <a:bodyPr/>
                    <a:lstStyle/>
                    <a:p>
                      <a:pPr algn="ctr" rtl="0" fontAlgn="ctr">
                        <a:spcBef>
                          <a:spcPts val="0"/>
                        </a:spcBef>
                        <a:spcAft>
                          <a:spcPts val="0"/>
                        </a:spcAft>
                      </a:pPr>
                      <a:r>
                        <a:rPr lang="en-US" sz="1800" u="none" strike="noStrike" dirty="0">
                          <a:effectLst/>
                        </a:rPr>
                        <a:t>shooting/archery/golf</a:t>
                      </a:r>
                      <a:endParaRPr lang="en-US" sz="4000" dirty="0">
                        <a:effectLst/>
                      </a:endParaRPr>
                    </a:p>
                  </a:txBody>
                  <a:tcPr marL="95250" marR="95250" marT="19050" marB="19050" anchor="ctr">
                    <a:solidFill>
                      <a:schemeClr val="accent2">
                        <a:lumMod val="20000"/>
                        <a:lumOff val="80000"/>
                      </a:schemeClr>
                    </a:solidFill>
                  </a:tcPr>
                </a:tc>
                <a:extLst>
                  <a:ext uri="{0D108BD9-81ED-4DB2-BD59-A6C34878D82A}">
                    <a16:rowId xmlns:a16="http://schemas.microsoft.com/office/drawing/2014/main" val="3258902160"/>
                  </a:ext>
                </a:extLst>
              </a:tr>
              <a:tr h="1013291">
                <a:tc>
                  <a:txBody>
                    <a:bodyPr/>
                    <a:lstStyle/>
                    <a:p>
                      <a:pPr algn="ctr" rtl="0" fontAlgn="ctr">
                        <a:spcBef>
                          <a:spcPts val="0"/>
                        </a:spcBef>
                        <a:spcAft>
                          <a:spcPts val="0"/>
                        </a:spcAft>
                      </a:pPr>
                      <a:r>
                        <a:rPr lang="en-US" sz="1800" u="none" strike="noStrike">
                          <a:effectLst/>
                        </a:rPr>
                        <a:t>Front and side split</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artistic gymnastic</a:t>
                      </a:r>
                      <a:r>
                        <a:rPr lang="en-US" sz="1800" u="none" strike="noStrike" dirty="0">
                          <a:effectLst/>
                        </a:rPr>
                        <a:t>/</a:t>
                      </a:r>
                      <a:r>
                        <a:rPr lang="en-US" sz="1800" b="1" u="none" strike="noStrike" dirty="0">
                          <a:effectLst/>
                        </a:rPr>
                        <a:t>judo</a:t>
                      </a:r>
                      <a:r>
                        <a:rPr lang="en-US" sz="1800" u="none" strike="noStrike" dirty="0">
                          <a:effectLst/>
                        </a:rPr>
                        <a:t>/</a:t>
                      </a:r>
                      <a:r>
                        <a:rPr lang="en-US" sz="1800" b="1" u="none" strike="noStrike" dirty="0">
                          <a:effectLst/>
                        </a:rPr>
                        <a:t>Rhythmic gymnastic</a:t>
                      </a:r>
                      <a:endParaRPr lang="en-US" sz="4000" b="1" dirty="0">
                        <a:effectLst/>
                      </a:endParaRPr>
                    </a:p>
                  </a:txBody>
                  <a:tcPr marL="28575" marR="28575" marT="19050" marB="19050" anchor="ctr"/>
                </a:tc>
                <a:extLst>
                  <a:ext uri="{0D108BD9-81ED-4DB2-BD59-A6C34878D82A}">
                    <a16:rowId xmlns:a16="http://schemas.microsoft.com/office/drawing/2014/main" val="1956369313"/>
                  </a:ext>
                </a:extLst>
              </a:tr>
              <a:tr h="386016">
                <a:tc>
                  <a:txBody>
                    <a:bodyPr/>
                    <a:lstStyle/>
                    <a:p>
                      <a:pPr algn="ctr" rtl="0" fontAlgn="ctr">
                        <a:spcBef>
                          <a:spcPts val="0"/>
                        </a:spcBef>
                        <a:spcAft>
                          <a:spcPts val="0"/>
                        </a:spcAft>
                      </a:pPr>
                      <a:r>
                        <a:rPr lang="en-US" sz="1800" u="none" strike="noStrike" dirty="0">
                          <a:effectLst/>
                        </a:rPr>
                        <a:t>Single step</a:t>
                      </a:r>
                      <a:endParaRPr lang="en-US" sz="4000" dirty="0">
                        <a:effectLst/>
                      </a:endParaRPr>
                    </a:p>
                  </a:txBody>
                  <a:tcPr marL="28575" marR="28575" marT="19050" marB="19050" anchor="ctr">
                    <a:solidFill>
                      <a:schemeClr val="accent2">
                        <a:lumMod val="60000"/>
                        <a:lumOff val="40000"/>
                      </a:schemeClr>
                    </a:solidFill>
                  </a:tcPr>
                </a:tc>
                <a:tc>
                  <a:txBody>
                    <a:bodyPr/>
                    <a:lstStyle/>
                    <a:p>
                      <a:pPr algn="ctr" rtl="0" fontAlgn="ctr">
                        <a:spcBef>
                          <a:spcPts val="0"/>
                        </a:spcBef>
                        <a:spcAft>
                          <a:spcPts val="0"/>
                        </a:spcAft>
                      </a:pPr>
                      <a:r>
                        <a:rPr lang="en-US" sz="1800" u="none" strike="noStrike" dirty="0">
                          <a:effectLst/>
                        </a:rPr>
                        <a:t>badminton/fencing/softball/handball</a:t>
                      </a:r>
                      <a:endParaRPr lang="en-US" sz="4000" dirty="0">
                        <a:effectLst/>
                      </a:endParaRPr>
                    </a:p>
                  </a:txBody>
                  <a:tcPr marL="95250" marR="95250" marT="19050" marB="19050" anchor="ctr">
                    <a:solidFill>
                      <a:schemeClr val="accent2">
                        <a:lumMod val="20000"/>
                        <a:lumOff val="80000"/>
                      </a:schemeClr>
                    </a:solidFill>
                  </a:tcPr>
                </a:tc>
                <a:extLst>
                  <a:ext uri="{0D108BD9-81ED-4DB2-BD59-A6C34878D82A}">
                    <a16:rowId xmlns:a16="http://schemas.microsoft.com/office/drawing/2014/main" val="1814547480"/>
                  </a:ext>
                </a:extLst>
              </a:tr>
              <a:tr h="707696">
                <a:tc>
                  <a:txBody>
                    <a:bodyPr/>
                    <a:lstStyle/>
                    <a:p>
                      <a:pPr algn="ctr" rtl="0" fontAlgn="ctr">
                        <a:spcBef>
                          <a:spcPts val="0"/>
                        </a:spcBef>
                        <a:spcAft>
                          <a:spcPts val="0"/>
                        </a:spcAft>
                      </a:pPr>
                      <a:r>
                        <a:rPr lang="en-US" sz="1800" u="none" strike="noStrike">
                          <a:effectLst/>
                        </a:rPr>
                        <a:t>Crouch</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dirty="0">
                          <a:effectLst/>
                        </a:rPr>
                        <a:t>equestrian/</a:t>
                      </a:r>
                      <a:r>
                        <a:rPr lang="en-US" sz="1800" b="1" u="none" strike="noStrike" dirty="0">
                          <a:effectLst/>
                        </a:rPr>
                        <a:t>hockey</a:t>
                      </a:r>
                      <a:r>
                        <a:rPr lang="en-US" sz="1800" u="none" strike="noStrike" dirty="0">
                          <a:effectLst/>
                        </a:rPr>
                        <a:t>/beach volleyball/</a:t>
                      </a:r>
                      <a:r>
                        <a:rPr lang="en-US" sz="1800" b="1" u="none" strike="noStrike" dirty="0">
                          <a:effectLst/>
                        </a:rPr>
                        <a:t>trampoline gymnastic</a:t>
                      </a:r>
                      <a:r>
                        <a:rPr lang="en-US" sz="1800" u="none" strike="noStrike" dirty="0">
                          <a:effectLst/>
                        </a:rPr>
                        <a:t>/</a:t>
                      </a:r>
                      <a:r>
                        <a:rPr lang="en-US" sz="1800" b="1" u="none" strike="noStrike" dirty="0">
                          <a:effectLst/>
                        </a:rPr>
                        <a:t>weightlifting</a:t>
                      </a:r>
                      <a:r>
                        <a:rPr lang="en-US" sz="1800" u="none" strike="noStrike" dirty="0">
                          <a:effectLst/>
                        </a:rPr>
                        <a:t>/</a:t>
                      </a:r>
                      <a:r>
                        <a:rPr lang="en-US" sz="1800" b="1" u="none" strike="noStrike" dirty="0">
                          <a:effectLst/>
                        </a:rPr>
                        <a:t>rugby sevens</a:t>
                      </a:r>
                      <a:endParaRPr lang="en-US" sz="4000" b="1" dirty="0">
                        <a:effectLst/>
                      </a:endParaRPr>
                    </a:p>
                  </a:txBody>
                  <a:tcPr marL="95250" marR="95250" marT="19050" marB="19050" anchor="ctr"/>
                </a:tc>
                <a:extLst>
                  <a:ext uri="{0D108BD9-81ED-4DB2-BD59-A6C34878D82A}">
                    <a16:rowId xmlns:a16="http://schemas.microsoft.com/office/drawing/2014/main" val="32161015"/>
                  </a:ext>
                </a:extLst>
              </a:tr>
            </a:tbl>
          </a:graphicData>
        </a:graphic>
      </p:graphicFrame>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24</a:t>
            </a:fld>
            <a:endParaRPr lang="zh-TW" altLang="en-US"/>
          </a:p>
        </p:txBody>
      </p:sp>
      <p:pic>
        <p:nvPicPr>
          <p:cNvPr id="1027" name="Picture 3" descr="https://lh5.googleusercontent.com/IhuiTIQwgGcw1zZROva2F9DsPHn9PpvaHYJxAhkP5ee9dnS0qNqakDNn7IAoid2FCCnAaYy7JpH3M_0cucMefNHA6fW1bNRwS2gtAa3h3IYxu48p_jlEAjMpRD_z10RFBxa3xI-XC01Kd5J0x4_PeFRjTg=s2048">
            <a:extLst>
              <a:ext uri="{FF2B5EF4-FFF2-40B4-BE49-F238E27FC236}">
                <a16:creationId xmlns:a16="http://schemas.microsoft.com/office/drawing/2014/main" id="{BAEC34DB-75F3-43CF-BC28-C8FCCE1F2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240" y="2616485"/>
            <a:ext cx="6207869" cy="383827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17420604-8913-43B4-9356-61BA6A89C83E}"/>
              </a:ext>
            </a:extLst>
          </p:cNvPr>
          <p:cNvSpPr txBox="1"/>
          <p:nvPr/>
        </p:nvSpPr>
        <p:spPr>
          <a:xfrm>
            <a:off x="2351794" y="1753476"/>
            <a:ext cx="7488412" cy="400110"/>
          </a:xfrm>
          <a:prstGeom prst="rect">
            <a:avLst/>
          </a:prstGeom>
          <a:noFill/>
          <a:ln>
            <a:solidFill>
              <a:schemeClr val="accent1"/>
            </a:solidFill>
          </a:ln>
        </p:spPr>
        <p:txBody>
          <a:bodyPr wrap="square" rtlCol="0">
            <a:spAutoFit/>
          </a:bodyPr>
          <a:lstStyle/>
          <a:p>
            <a:pPr algn="ctr"/>
            <a:r>
              <a:rPr lang="en-US" altLang="zh-TW" sz="2000" b="1" dirty="0"/>
              <a:t>14 of 28 movements are suitable to be represented by finger-walking </a:t>
            </a:r>
            <a:endParaRPr lang="zh-TW" altLang="en-US" sz="2000" b="1" dirty="0"/>
          </a:p>
        </p:txBody>
      </p:sp>
    </p:spTree>
    <p:extLst>
      <p:ext uri="{BB962C8B-B14F-4D97-AF65-F5344CB8AC3E}">
        <p14:creationId xmlns:p14="http://schemas.microsoft.com/office/powerpoint/2010/main" val="3935956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sp>
        <p:nvSpPr>
          <p:cNvPr id="3" name="內容版面配置區 2">
            <a:extLst>
              <a:ext uri="{FF2B5EF4-FFF2-40B4-BE49-F238E27FC236}">
                <a16:creationId xmlns:a16="http://schemas.microsoft.com/office/drawing/2014/main" id="{60DA5EED-3832-4E53-A10C-B2BC69F9BB1A}"/>
              </a:ext>
            </a:extLst>
          </p:cNvPr>
          <p:cNvSpPr>
            <a:spLocks noGrp="1"/>
          </p:cNvSpPr>
          <p:nvPr>
            <p:ph idx="1"/>
          </p:nvPr>
        </p:nvSpPr>
        <p:spPr/>
        <p:txBody>
          <a:bodyPr/>
          <a:lstStyle/>
          <a:p>
            <a:r>
              <a:rPr lang="en-US" altLang="zh-TW" dirty="0"/>
              <a:t>Two important factor that influence user’s preference  </a:t>
            </a:r>
          </a:p>
          <a:p>
            <a:pPr lvl="1"/>
            <a:r>
              <a:rPr lang="en-US" altLang="zh-TW" dirty="0"/>
              <a:t>Relevance (</a:t>
            </a:r>
            <a:r>
              <a:rPr lang="zh-TW" altLang="en-US" dirty="0"/>
              <a:t>相關性</a:t>
            </a:r>
            <a:r>
              <a:rPr lang="en-US" altLang="zh-TW" dirty="0"/>
              <a:t>/</a:t>
            </a:r>
            <a:r>
              <a:rPr lang="zh-TW" altLang="en-US" dirty="0"/>
              <a:t>相似性</a:t>
            </a:r>
            <a:r>
              <a:rPr lang="en-US" altLang="zh-TW" dirty="0"/>
              <a:t>) </a:t>
            </a:r>
          </a:p>
          <a:p>
            <a:pPr lvl="1"/>
            <a:r>
              <a:rPr lang="en-US" altLang="zh-TW" dirty="0"/>
              <a:t>Iconic/representativeness (</a:t>
            </a:r>
            <a:r>
              <a:rPr lang="zh-TW" altLang="en-US" dirty="0"/>
              <a:t>代表性</a:t>
            </a:r>
            <a:r>
              <a:rPr lang="en-US" altLang="zh-TW" dirty="0"/>
              <a:t>)</a:t>
            </a:r>
            <a:r>
              <a:rPr lang="zh-TW" altLang="en-US" dirty="0"/>
              <a:t> </a:t>
            </a:r>
          </a:p>
        </p:txBody>
      </p:sp>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25</a:t>
            </a:fld>
            <a:endParaRPr lang="zh-TW" altLang="en-US"/>
          </a:p>
        </p:txBody>
      </p:sp>
      <p:sp>
        <p:nvSpPr>
          <p:cNvPr id="5" name="文字方塊 4">
            <a:extLst>
              <a:ext uri="{FF2B5EF4-FFF2-40B4-BE49-F238E27FC236}">
                <a16:creationId xmlns:a16="http://schemas.microsoft.com/office/drawing/2014/main" id="{341A61D8-FB5C-43D4-9569-C9AC459E6BD1}"/>
              </a:ext>
            </a:extLst>
          </p:cNvPr>
          <p:cNvSpPr txBox="1"/>
          <p:nvPr/>
        </p:nvSpPr>
        <p:spPr>
          <a:xfrm>
            <a:off x="6709471" y="3305155"/>
            <a:ext cx="5346843" cy="3416320"/>
          </a:xfrm>
          <a:prstGeom prst="rect">
            <a:avLst/>
          </a:prstGeom>
          <a:noFill/>
          <a:ln>
            <a:solidFill>
              <a:schemeClr val="accent1"/>
            </a:solidFill>
          </a:ln>
        </p:spPr>
        <p:txBody>
          <a:bodyPr wrap="square" rtlCol="0">
            <a:spAutoFit/>
          </a:bodyPr>
          <a:lstStyle/>
          <a:p>
            <a:r>
              <a:rPr lang="zh-TW" altLang="en-US" dirty="0"/>
              <a:t>補圖片說明</a:t>
            </a:r>
            <a:r>
              <a:rPr lang="en-US" altLang="zh-TW" dirty="0"/>
              <a:t>:</a:t>
            </a:r>
            <a:r>
              <a:rPr lang="zh-TW" altLang="en-US" dirty="0"/>
              <a:t> </a:t>
            </a:r>
            <a:endParaRPr lang="en-US" altLang="zh-TW" dirty="0"/>
          </a:p>
          <a:p>
            <a:pPr marL="342900" indent="-342900">
              <a:buAutoNum type="arabicPeriod"/>
            </a:pPr>
            <a:r>
              <a:rPr lang="zh-TW" altLang="en-US" dirty="0"/>
              <a:t>部分</a:t>
            </a:r>
            <a:r>
              <a:rPr lang="en-US" altLang="zh-TW" dirty="0"/>
              <a:t>DoF</a:t>
            </a:r>
            <a:r>
              <a:rPr lang="zh-TW" altLang="en-US" dirty="0"/>
              <a:t>之間的動作具有關聯性或相似性</a:t>
            </a:r>
            <a:r>
              <a:rPr lang="en-US" altLang="zh-TW" dirty="0"/>
              <a:t>, </a:t>
            </a:r>
            <a:r>
              <a:rPr lang="zh-TW" altLang="en-US" dirty="0"/>
              <a:t>這樣才能夠讓</a:t>
            </a:r>
            <a:r>
              <a:rPr lang="en-US" altLang="zh-TW" dirty="0"/>
              <a:t>interface</a:t>
            </a:r>
            <a:r>
              <a:rPr lang="zh-TW" altLang="en-US" dirty="0"/>
              <a:t>有</a:t>
            </a:r>
            <a:r>
              <a:rPr lang="en-US" altLang="zh-TW" dirty="0"/>
              <a:t>intuitive</a:t>
            </a:r>
            <a:r>
              <a:rPr lang="zh-TW" altLang="en-US" dirty="0"/>
              <a:t>的特性</a:t>
            </a:r>
            <a:endParaRPr lang="en-US" altLang="zh-TW" dirty="0"/>
          </a:p>
          <a:p>
            <a:pPr marL="342900" indent="-342900">
              <a:buAutoNum type="arabicPeriod"/>
            </a:pPr>
            <a:r>
              <a:rPr lang="zh-TW" altLang="en-US" dirty="0"/>
              <a:t>並且具有關聯性的那些</a:t>
            </a:r>
            <a:r>
              <a:rPr lang="en-US" altLang="zh-TW" dirty="0"/>
              <a:t> dimension</a:t>
            </a:r>
            <a:r>
              <a:rPr lang="zh-TW" altLang="en-US" dirty="0"/>
              <a:t>對於</a:t>
            </a:r>
            <a:r>
              <a:rPr lang="en-US" altLang="zh-TW" dirty="0"/>
              <a:t>users</a:t>
            </a:r>
            <a:r>
              <a:rPr lang="zh-TW" altLang="en-US" dirty="0"/>
              <a:t>而言是能夠代表所有</a:t>
            </a:r>
            <a:r>
              <a:rPr lang="en-US" altLang="zh-TW" dirty="0"/>
              <a:t>DoF</a:t>
            </a:r>
            <a:r>
              <a:rPr lang="zh-TW" altLang="en-US" dirty="0"/>
              <a:t> </a:t>
            </a:r>
            <a:endParaRPr lang="en-US" altLang="zh-TW" dirty="0"/>
          </a:p>
          <a:p>
            <a:r>
              <a:rPr lang="zh-TW" altLang="en-US" dirty="0"/>
              <a:t>舉一些實際的例子，例如，手指往前擺動，就會與踢擊相似</a:t>
            </a:r>
            <a:r>
              <a:rPr lang="en-US" altLang="zh-TW" dirty="0"/>
              <a:t>. </a:t>
            </a:r>
          </a:p>
          <a:p>
            <a:r>
              <a:rPr lang="zh-TW" altLang="en-US" dirty="0"/>
              <a:t>而打網球的腿部移動只是代表位移，而揮動球拍擊球才會是動作的主體，才具有代表性。</a:t>
            </a:r>
            <a:endParaRPr lang="en-US" altLang="zh-TW" dirty="0"/>
          </a:p>
          <a:p>
            <a:r>
              <a:rPr lang="zh-TW" altLang="en-US" dirty="0"/>
              <a:t>滑板手部的動作僅僅是代表平衡，腳的動作與滑板的互動才是動作的主體</a:t>
            </a:r>
            <a:endParaRPr lang="en-US" altLang="zh-TW" dirty="0"/>
          </a:p>
          <a:p>
            <a:r>
              <a:rPr lang="en-US" altLang="zh-TW" dirty="0"/>
              <a:t>-&gt;</a:t>
            </a:r>
            <a:r>
              <a:rPr lang="zh-TW" altLang="en-US" dirty="0"/>
              <a:t>放奧運影片好了</a:t>
            </a:r>
            <a:endParaRPr lang="en-US" altLang="zh-TW" dirty="0"/>
          </a:p>
        </p:txBody>
      </p:sp>
      <p:sp>
        <p:nvSpPr>
          <p:cNvPr id="6" name="文字方塊 5">
            <a:extLst>
              <a:ext uri="{FF2B5EF4-FFF2-40B4-BE49-F238E27FC236}">
                <a16:creationId xmlns:a16="http://schemas.microsoft.com/office/drawing/2014/main" id="{2A723E7E-7232-4F67-B4F7-49398D42314A}"/>
              </a:ext>
            </a:extLst>
          </p:cNvPr>
          <p:cNvSpPr txBox="1"/>
          <p:nvPr/>
        </p:nvSpPr>
        <p:spPr>
          <a:xfrm>
            <a:off x="1100414" y="4898751"/>
            <a:ext cx="5346843" cy="1477328"/>
          </a:xfrm>
          <a:prstGeom prst="rect">
            <a:avLst/>
          </a:prstGeom>
          <a:noFill/>
          <a:ln>
            <a:solidFill>
              <a:schemeClr val="accent1"/>
            </a:solidFill>
          </a:ln>
        </p:spPr>
        <p:txBody>
          <a:bodyPr wrap="square" rtlCol="0">
            <a:spAutoFit/>
          </a:bodyPr>
          <a:lstStyle/>
          <a:p>
            <a:r>
              <a:rPr lang="zh-TW" altLang="en-US" dirty="0"/>
              <a:t>需要補充說明</a:t>
            </a:r>
            <a:r>
              <a:rPr lang="en-US" altLang="zh-TW" dirty="0"/>
              <a:t>:</a:t>
            </a:r>
          </a:p>
          <a:p>
            <a:r>
              <a:rPr lang="zh-TW" altLang="en-US" dirty="0"/>
              <a:t>有沒有</a:t>
            </a:r>
            <a:r>
              <a:rPr lang="en-US" altLang="zh-TW" dirty="0"/>
              <a:t>”</a:t>
            </a:r>
            <a:r>
              <a:rPr lang="zh-TW" altLang="en-US" dirty="0"/>
              <a:t>沒有相關性</a:t>
            </a:r>
            <a:r>
              <a:rPr lang="en-US" altLang="zh-TW" dirty="0"/>
              <a:t>, </a:t>
            </a:r>
            <a:r>
              <a:rPr lang="zh-TW" altLang="en-US" dirty="0"/>
              <a:t>卻有代表性</a:t>
            </a:r>
            <a:r>
              <a:rPr lang="en-US" altLang="zh-TW" dirty="0"/>
              <a:t>”</a:t>
            </a:r>
            <a:r>
              <a:rPr lang="zh-TW" altLang="en-US" dirty="0"/>
              <a:t>的例子 </a:t>
            </a:r>
            <a:endParaRPr lang="en-US" altLang="zh-TW" dirty="0"/>
          </a:p>
          <a:p>
            <a:r>
              <a:rPr lang="en-US" altLang="zh-TW" dirty="0"/>
              <a:t>(</a:t>
            </a:r>
            <a:r>
              <a:rPr lang="zh-TW" altLang="en-US" dirty="0"/>
              <a:t>使用搖桿操作身體部位</a:t>
            </a:r>
            <a:r>
              <a:rPr lang="en-US" altLang="zh-TW" dirty="0"/>
              <a:t>) </a:t>
            </a:r>
          </a:p>
          <a:p>
            <a:r>
              <a:rPr lang="zh-TW" altLang="en-US" dirty="0"/>
              <a:t>有沒有</a:t>
            </a:r>
            <a:r>
              <a:rPr lang="en-US" altLang="zh-TW" dirty="0"/>
              <a:t>”</a:t>
            </a:r>
            <a:r>
              <a:rPr lang="zh-TW" altLang="en-US" dirty="0"/>
              <a:t>沒有代表性</a:t>
            </a:r>
            <a:r>
              <a:rPr lang="en-US" altLang="zh-TW" dirty="0"/>
              <a:t>, </a:t>
            </a:r>
            <a:r>
              <a:rPr lang="zh-TW" altLang="en-US" dirty="0"/>
              <a:t>卻有相關性</a:t>
            </a:r>
            <a:r>
              <a:rPr lang="en-US" altLang="zh-TW" dirty="0"/>
              <a:t>”</a:t>
            </a:r>
            <a:r>
              <a:rPr lang="zh-TW" altLang="en-US" dirty="0"/>
              <a:t>的例子</a:t>
            </a:r>
            <a:endParaRPr lang="en-US" altLang="zh-TW" dirty="0"/>
          </a:p>
          <a:p>
            <a:r>
              <a:rPr lang="en-US" altLang="zh-TW" dirty="0"/>
              <a:t>(stand</a:t>
            </a:r>
            <a:r>
              <a:rPr lang="zh-TW" altLang="en-US" dirty="0"/>
              <a:t>類型的動作</a:t>
            </a:r>
            <a:r>
              <a:rPr lang="en-US" altLang="zh-TW" dirty="0"/>
              <a:t>)</a:t>
            </a:r>
          </a:p>
        </p:txBody>
      </p:sp>
      <p:sp>
        <p:nvSpPr>
          <p:cNvPr id="7" name="文字方塊 6">
            <a:extLst>
              <a:ext uri="{FF2B5EF4-FFF2-40B4-BE49-F238E27FC236}">
                <a16:creationId xmlns:a16="http://schemas.microsoft.com/office/drawing/2014/main" id="{20EA5B34-39F3-451E-8DBA-994F5968D187}"/>
              </a:ext>
            </a:extLst>
          </p:cNvPr>
          <p:cNvSpPr txBox="1"/>
          <p:nvPr/>
        </p:nvSpPr>
        <p:spPr>
          <a:xfrm>
            <a:off x="1100414" y="3262630"/>
            <a:ext cx="5346843" cy="646331"/>
          </a:xfrm>
          <a:prstGeom prst="rect">
            <a:avLst/>
          </a:prstGeom>
          <a:noFill/>
          <a:ln>
            <a:solidFill>
              <a:schemeClr val="accent1"/>
            </a:solidFill>
          </a:ln>
        </p:spPr>
        <p:txBody>
          <a:bodyPr wrap="square" rtlCol="0">
            <a:spAutoFit/>
          </a:bodyPr>
          <a:lstStyle/>
          <a:p>
            <a:r>
              <a:rPr lang="zh-TW" altLang="en-US" dirty="0"/>
              <a:t>決定在上一個投影片敘述兩個特別的</a:t>
            </a:r>
            <a:r>
              <a:rPr lang="en-US" altLang="zh-TW" dirty="0"/>
              <a:t>finger-walking</a:t>
            </a:r>
          </a:p>
          <a:p>
            <a:r>
              <a:rPr lang="zh-TW" altLang="en-US" dirty="0"/>
              <a:t>種類時</a:t>
            </a:r>
            <a:r>
              <a:rPr lang="en-US" altLang="zh-TW" dirty="0"/>
              <a:t>, </a:t>
            </a:r>
            <a:r>
              <a:rPr lang="zh-TW" altLang="en-US" dirty="0"/>
              <a:t>敘述這兩個因素 </a:t>
            </a:r>
            <a:endParaRPr lang="en-US" altLang="zh-TW" dirty="0"/>
          </a:p>
        </p:txBody>
      </p:sp>
    </p:spTree>
    <p:extLst>
      <p:ext uri="{BB962C8B-B14F-4D97-AF65-F5344CB8AC3E}">
        <p14:creationId xmlns:p14="http://schemas.microsoft.com/office/powerpoint/2010/main" val="3847179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EFE5D2-B848-4BD6-AFE3-254059569B46}"/>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3" name="內容版面配置區 2">
            <a:extLst>
              <a:ext uri="{FF2B5EF4-FFF2-40B4-BE49-F238E27FC236}">
                <a16:creationId xmlns:a16="http://schemas.microsoft.com/office/drawing/2014/main" id="{C9F663AD-C964-42A5-95D3-331B4C304487}"/>
              </a:ext>
            </a:extLst>
          </p:cNvPr>
          <p:cNvSpPr>
            <a:spLocks noGrp="1"/>
          </p:cNvSpPr>
          <p:nvPr>
            <p:ph idx="1"/>
          </p:nvPr>
        </p:nvSpPr>
        <p:spPr/>
        <p:txBody>
          <a:bodyPr/>
          <a:lstStyle/>
          <a:p>
            <a:r>
              <a:rPr lang="en-US" altLang="zh-TW" dirty="0"/>
              <a:t>Other types of performances that participants prefer to use for manipulating these actions </a:t>
            </a:r>
          </a:p>
          <a:p>
            <a:pPr lvl="1"/>
            <a:r>
              <a:rPr lang="en-US" altLang="zh-TW" dirty="0"/>
              <a:t>Using the entire hand to mimic the avatar’s hand </a:t>
            </a:r>
          </a:p>
          <a:p>
            <a:pPr lvl="2"/>
            <a:r>
              <a:rPr lang="en-US" altLang="zh-TW" dirty="0"/>
              <a:t>One-to-one mapping </a:t>
            </a:r>
          </a:p>
          <a:p>
            <a:pPr lvl="1"/>
            <a:r>
              <a:rPr lang="en-US" altLang="zh-TW" dirty="0"/>
              <a:t>Dynamically switching the mimicking target to the major movement in the action </a:t>
            </a:r>
          </a:p>
          <a:p>
            <a:pPr lvl="1"/>
            <a:r>
              <a:rPr lang="en-US" altLang="zh-TW" dirty="0"/>
              <a:t>Simultaneously representing all the limbs by different fingers</a:t>
            </a:r>
          </a:p>
          <a:p>
            <a:pPr lvl="2"/>
            <a:r>
              <a:rPr lang="en-US" altLang="zh-TW" dirty="0"/>
              <a:t>Difficult to perform and can easily cause hand cramps. </a:t>
            </a:r>
          </a:p>
          <a:p>
            <a:pPr lvl="2"/>
            <a:endParaRPr lang="en-US" altLang="zh-TW" dirty="0"/>
          </a:p>
          <a:p>
            <a:pPr lvl="1"/>
            <a:endParaRPr lang="en-US" altLang="zh-TW" dirty="0"/>
          </a:p>
          <a:p>
            <a:pPr lvl="1"/>
            <a:endParaRPr lang="zh-TW" altLang="en-US" dirty="0"/>
          </a:p>
        </p:txBody>
      </p:sp>
      <p:sp>
        <p:nvSpPr>
          <p:cNvPr id="4" name="投影片編號版面配置區 3">
            <a:extLst>
              <a:ext uri="{FF2B5EF4-FFF2-40B4-BE49-F238E27FC236}">
                <a16:creationId xmlns:a16="http://schemas.microsoft.com/office/drawing/2014/main" id="{B63FB85F-A5C9-4192-B17F-2BB55AC9F526}"/>
              </a:ext>
            </a:extLst>
          </p:cNvPr>
          <p:cNvSpPr>
            <a:spLocks noGrp="1"/>
          </p:cNvSpPr>
          <p:nvPr>
            <p:ph type="sldNum" sz="quarter" idx="12"/>
          </p:nvPr>
        </p:nvSpPr>
        <p:spPr/>
        <p:txBody>
          <a:bodyPr/>
          <a:lstStyle/>
          <a:p>
            <a:fld id="{D149E3A1-F5A3-43F6-A114-638605801008}" type="slidenum">
              <a:rPr lang="zh-TW" altLang="en-US" smtClean="0"/>
              <a:pPr/>
              <a:t>26</a:t>
            </a:fld>
            <a:endParaRPr lang="zh-TW" altLang="en-US" dirty="0"/>
          </a:p>
        </p:txBody>
      </p:sp>
      <p:sp>
        <p:nvSpPr>
          <p:cNvPr id="5" name="文字方塊 4">
            <a:extLst>
              <a:ext uri="{FF2B5EF4-FFF2-40B4-BE49-F238E27FC236}">
                <a16:creationId xmlns:a16="http://schemas.microsoft.com/office/drawing/2014/main" id="{0992F214-BB74-4583-8075-EDABF0A0E091}"/>
              </a:ext>
            </a:extLst>
          </p:cNvPr>
          <p:cNvSpPr txBox="1"/>
          <p:nvPr/>
        </p:nvSpPr>
        <p:spPr>
          <a:xfrm>
            <a:off x="508591" y="6081991"/>
            <a:ext cx="8102009" cy="646331"/>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這些情況是發生在哪一種類型的動作上</a:t>
            </a:r>
            <a:r>
              <a:rPr lang="en-US" altLang="zh-TW" dirty="0"/>
              <a:t>. </a:t>
            </a:r>
          </a:p>
          <a:p>
            <a:r>
              <a:rPr lang="en-US" altLang="zh-TW" dirty="0"/>
              <a:t>E.g. </a:t>
            </a:r>
            <a:r>
              <a:rPr lang="zh-TW" altLang="en-US" dirty="0"/>
              <a:t>打籃球</a:t>
            </a:r>
            <a:r>
              <a:rPr lang="en-US" altLang="zh-TW" dirty="0"/>
              <a:t>, </a:t>
            </a:r>
            <a:r>
              <a:rPr lang="zh-TW" altLang="en-US" dirty="0"/>
              <a:t>有些人就會想要在投籃與跑步之間切換 </a:t>
            </a:r>
          </a:p>
        </p:txBody>
      </p:sp>
    </p:spTree>
    <p:extLst>
      <p:ext uri="{BB962C8B-B14F-4D97-AF65-F5344CB8AC3E}">
        <p14:creationId xmlns:p14="http://schemas.microsoft.com/office/powerpoint/2010/main" val="1004747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2391F2-4388-4E78-BA4B-27EE03CDB742}"/>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4" name="投影片編號版面配置區 3">
            <a:extLst>
              <a:ext uri="{FF2B5EF4-FFF2-40B4-BE49-F238E27FC236}">
                <a16:creationId xmlns:a16="http://schemas.microsoft.com/office/drawing/2014/main" id="{7EF1F268-C810-49EC-888C-2801C78FDF24}"/>
              </a:ext>
            </a:extLst>
          </p:cNvPr>
          <p:cNvSpPr>
            <a:spLocks noGrp="1"/>
          </p:cNvSpPr>
          <p:nvPr>
            <p:ph type="sldNum" sz="quarter" idx="12"/>
          </p:nvPr>
        </p:nvSpPr>
        <p:spPr/>
        <p:txBody>
          <a:bodyPr/>
          <a:lstStyle/>
          <a:p>
            <a:fld id="{D149E3A1-F5A3-43F6-A114-638605801008}" type="slidenum">
              <a:rPr lang="zh-TW" altLang="en-US" smtClean="0"/>
              <a:pPr/>
              <a:t>27</a:t>
            </a:fld>
            <a:endParaRPr lang="zh-TW" altLang="en-US" dirty="0"/>
          </a:p>
        </p:txBody>
      </p:sp>
      <p:sp>
        <p:nvSpPr>
          <p:cNvPr id="7" name="內容版面配置區 6">
            <a:extLst>
              <a:ext uri="{FF2B5EF4-FFF2-40B4-BE49-F238E27FC236}">
                <a16:creationId xmlns:a16="http://schemas.microsoft.com/office/drawing/2014/main" id="{14D523AA-906E-4854-9A74-B988F7F0A15A}"/>
              </a:ext>
            </a:extLst>
          </p:cNvPr>
          <p:cNvSpPr>
            <a:spLocks noGrp="1"/>
          </p:cNvSpPr>
          <p:nvPr>
            <p:ph idx="1"/>
          </p:nvPr>
        </p:nvSpPr>
        <p:spPr/>
        <p:txBody>
          <a:bodyPr/>
          <a:lstStyle/>
          <a:p>
            <a:r>
              <a:rPr lang="en-US" altLang="zh-TW" dirty="0"/>
              <a:t>5 actions of the avatar are implemented in our application </a:t>
            </a:r>
            <a:endParaRPr lang="zh-TW" altLang="en-US" dirty="0"/>
          </a:p>
        </p:txBody>
      </p:sp>
      <p:graphicFrame>
        <p:nvGraphicFramePr>
          <p:cNvPr id="8" name="內容版面配置區 4">
            <a:extLst>
              <a:ext uri="{FF2B5EF4-FFF2-40B4-BE49-F238E27FC236}">
                <a16:creationId xmlns:a16="http://schemas.microsoft.com/office/drawing/2014/main" id="{BAC42FB3-A6DD-4127-B001-6128AC25F67B}"/>
              </a:ext>
            </a:extLst>
          </p:cNvPr>
          <p:cNvGraphicFramePr>
            <a:graphicFrameLocks/>
          </p:cNvGraphicFramePr>
          <p:nvPr>
            <p:extLst>
              <p:ext uri="{D42A27DB-BD31-4B8C-83A1-F6EECF244321}">
                <p14:modId xmlns:p14="http://schemas.microsoft.com/office/powerpoint/2010/main" val="2962286051"/>
              </p:ext>
            </p:extLst>
          </p:nvPr>
        </p:nvGraphicFramePr>
        <p:xfrm>
          <a:off x="2476500" y="3392651"/>
          <a:ext cx="7239000" cy="2788920"/>
        </p:xfrm>
        <a:graphic>
          <a:graphicData uri="http://schemas.openxmlformats.org/drawingml/2006/table">
            <a:tbl>
              <a:tblPr/>
              <a:tblGrid>
                <a:gridCol w="3619500">
                  <a:extLst>
                    <a:ext uri="{9D8B030D-6E8A-4147-A177-3AD203B41FA5}">
                      <a16:colId xmlns:a16="http://schemas.microsoft.com/office/drawing/2014/main" val="316621915"/>
                    </a:ext>
                  </a:extLst>
                </a:gridCol>
                <a:gridCol w="3619500">
                  <a:extLst>
                    <a:ext uri="{9D8B030D-6E8A-4147-A177-3AD203B41FA5}">
                      <a16:colId xmlns:a16="http://schemas.microsoft.com/office/drawing/2014/main" val="196698605"/>
                    </a:ext>
                  </a:extLst>
                </a:gridCol>
              </a:tblGrid>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Action of the avatar </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tc>
                  <a:txBody>
                    <a:bodyPr/>
                    <a:lstStyle/>
                    <a:p>
                      <a:pPr rtl="0" fontAlgn="t">
                        <a:spcBef>
                          <a:spcPts val="0"/>
                        </a:spcBef>
                        <a:spcAft>
                          <a:spcPts val="0"/>
                        </a:spcAft>
                      </a:pPr>
                      <a:r>
                        <a:rPr lang="en-US" altLang="zh-TW" sz="1800" b="0" i="0" u="none" strike="noStrike" dirty="0">
                          <a:solidFill>
                            <a:srgbClr val="000000"/>
                          </a:solidFill>
                          <a:effectLst/>
                          <a:latin typeface="Arial" panose="020B0604020202020204" pitchFamily="34" charset="0"/>
                        </a:rPr>
                        <a:t>Finger-walking category</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extLst>
                  <a:ext uri="{0D108BD9-81ED-4DB2-BD59-A6C34878D82A}">
                    <a16:rowId xmlns:a16="http://schemas.microsoft.com/office/drawing/2014/main" val="3523974065"/>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660477"/>
                  </a:ext>
                </a:extLst>
              </a:tr>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Joyful jump</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Crouch</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894868"/>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Double leg jump</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Crouch</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832866"/>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Front 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042682"/>
                  </a:ext>
                </a:extLst>
              </a:tr>
              <a:tr h="439147">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Side kick</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Front and side split</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4009269"/>
                  </a:ext>
                </a:extLst>
              </a:tr>
            </a:tbl>
          </a:graphicData>
        </a:graphic>
      </p:graphicFrame>
      <p:sp>
        <p:nvSpPr>
          <p:cNvPr id="6" name="文字方塊 5">
            <a:extLst>
              <a:ext uri="{FF2B5EF4-FFF2-40B4-BE49-F238E27FC236}">
                <a16:creationId xmlns:a16="http://schemas.microsoft.com/office/drawing/2014/main" id="{3270224B-1C76-46CB-B9CF-B3A7BC2EA394}"/>
              </a:ext>
            </a:extLst>
          </p:cNvPr>
          <p:cNvSpPr txBox="1"/>
          <p:nvPr/>
        </p:nvSpPr>
        <p:spPr>
          <a:xfrm>
            <a:off x="0" y="6876288"/>
            <a:ext cx="8102009" cy="923330"/>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這些選擇這些動作的理由</a:t>
            </a:r>
            <a:r>
              <a:rPr lang="en-US" altLang="zh-TW" dirty="0"/>
              <a:t>. </a:t>
            </a:r>
          </a:p>
          <a:p>
            <a:r>
              <a:rPr lang="zh-TW" altLang="en-US" dirty="0"/>
              <a:t>最好是與之前的</a:t>
            </a:r>
            <a:r>
              <a:rPr lang="en-US" altLang="zh-TW" dirty="0"/>
              <a:t>study</a:t>
            </a:r>
            <a:r>
              <a:rPr lang="zh-TW" altLang="en-US" dirty="0"/>
              <a:t>結果相結合</a:t>
            </a:r>
            <a:r>
              <a:rPr lang="en-US" altLang="zh-TW" dirty="0"/>
              <a:t>. </a:t>
            </a:r>
          </a:p>
          <a:p>
            <a:r>
              <a:rPr lang="zh-TW" altLang="en-US" dirty="0"/>
              <a:t>理由就說</a:t>
            </a:r>
            <a:r>
              <a:rPr lang="en-US" altLang="zh-TW" dirty="0"/>
              <a:t>”</a:t>
            </a:r>
            <a:r>
              <a:rPr lang="zh-TW" altLang="en-US" dirty="0"/>
              <a:t>只能找相近的</a:t>
            </a:r>
            <a:r>
              <a:rPr lang="en-US" altLang="zh-TW" dirty="0"/>
              <a:t>, </a:t>
            </a:r>
            <a:r>
              <a:rPr lang="zh-TW" altLang="en-US" dirty="0"/>
              <a:t>奧運動最很難找到一樣的</a:t>
            </a:r>
            <a:r>
              <a:rPr lang="en-US" altLang="zh-TW" dirty="0"/>
              <a:t>”</a:t>
            </a:r>
            <a:r>
              <a:rPr lang="zh-TW" altLang="en-US"/>
              <a:t>即可</a:t>
            </a:r>
            <a:endParaRPr lang="zh-TW" altLang="en-US" dirty="0"/>
          </a:p>
        </p:txBody>
      </p:sp>
    </p:spTree>
    <p:extLst>
      <p:ext uri="{BB962C8B-B14F-4D97-AF65-F5344CB8AC3E}">
        <p14:creationId xmlns:p14="http://schemas.microsoft.com/office/powerpoint/2010/main" val="3507707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46CE614-7F3D-46E6-8022-280E47D84DCD}"/>
              </a:ext>
            </a:extLst>
          </p:cNvPr>
          <p:cNvSpPr>
            <a:spLocks noGrp="1"/>
          </p:cNvSpPr>
          <p:nvPr>
            <p:ph type="title"/>
          </p:nvPr>
        </p:nvSpPr>
        <p:spPr/>
        <p:txBody>
          <a:bodyPr/>
          <a:lstStyle/>
          <a:p>
            <a:r>
              <a:rPr lang="en-US" altLang="zh-TW" dirty="0"/>
              <a:t>The proposed method</a:t>
            </a:r>
            <a:endParaRPr lang="zh-TW" altLang="en-US" dirty="0"/>
          </a:p>
        </p:txBody>
      </p:sp>
      <p:sp>
        <p:nvSpPr>
          <p:cNvPr id="6" name="文字版面配置區 5">
            <a:extLst>
              <a:ext uri="{FF2B5EF4-FFF2-40B4-BE49-F238E27FC236}">
                <a16:creationId xmlns:a16="http://schemas.microsoft.com/office/drawing/2014/main" id="{A2E1A748-FFAE-4DB1-AB5F-742215A62599}"/>
              </a:ext>
            </a:extLst>
          </p:cNvPr>
          <p:cNvSpPr>
            <a:spLocks noGrp="1"/>
          </p:cNvSpPr>
          <p:nvPr>
            <p:ph type="body" idx="1"/>
          </p:nvPr>
        </p:nvSpPr>
        <p:spPr/>
        <p:txBody>
          <a:bodyPr/>
          <a:lstStyle/>
          <a:p>
            <a:r>
              <a:rPr lang="en-US" altLang="zh-TW" dirty="0"/>
              <a:t>Use finger-walking for human avatar manipulation </a:t>
            </a:r>
            <a:endParaRPr lang="zh-TW" altLang="en-US" dirty="0"/>
          </a:p>
        </p:txBody>
      </p:sp>
      <p:sp>
        <p:nvSpPr>
          <p:cNvPr id="4" name="投影片編號版面配置區 3">
            <a:extLst>
              <a:ext uri="{FF2B5EF4-FFF2-40B4-BE49-F238E27FC236}">
                <a16:creationId xmlns:a16="http://schemas.microsoft.com/office/drawing/2014/main" id="{3C2E5550-0967-4B34-A2F5-F6EDC8D0C38F}"/>
              </a:ext>
            </a:extLst>
          </p:cNvPr>
          <p:cNvSpPr>
            <a:spLocks noGrp="1"/>
          </p:cNvSpPr>
          <p:nvPr>
            <p:ph type="sldNum" sz="quarter" idx="12"/>
          </p:nvPr>
        </p:nvSpPr>
        <p:spPr/>
        <p:txBody>
          <a:bodyPr/>
          <a:lstStyle/>
          <a:p>
            <a:fld id="{D149E3A1-F5A3-43F6-A114-638605801008}" type="slidenum">
              <a:rPr lang="zh-TW" altLang="en-US" smtClean="0"/>
              <a:pPr/>
              <a:t>28</a:t>
            </a:fld>
            <a:endParaRPr lang="zh-TW" altLang="en-US" dirty="0"/>
          </a:p>
        </p:txBody>
      </p:sp>
    </p:spTree>
    <p:extLst>
      <p:ext uri="{BB962C8B-B14F-4D97-AF65-F5344CB8AC3E}">
        <p14:creationId xmlns:p14="http://schemas.microsoft.com/office/powerpoint/2010/main" val="2963941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29</a:t>
            </a:fld>
            <a:endParaRPr lang="zh-TW" altLang="en-US"/>
          </a:p>
        </p:txBody>
      </p:sp>
      <p:pic>
        <p:nvPicPr>
          <p:cNvPr id="5" name="內容版面配置區 5">
            <a:extLst>
              <a:ext uri="{FF2B5EF4-FFF2-40B4-BE49-F238E27FC236}">
                <a16:creationId xmlns:a16="http://schemas.microsoft.com/office/drawing/2014/main" id="{0DE82293-45D5-4AC7-99ED-5819C88EFA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7105" y="1436743"/>
            <a:ext cx="9637790" cy="5421257"/>
          </a:xfrm>
        </p:spPr>
      </p:pic>
    </p:spTree>
    <p:extLst>
      <p:ext uri="{BB962C8B-B14F-4D97-AF65-F5344CB8AC3E}">
        <p14:creationId xmlns:p14="http://schemas.microsoft.com/office/powerpoint/2010/main" val="2579450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39829E1-79CB-4827-9160-32D0C1857B72}"/>
              </a:ext>
            </a:extLst>
          </p:cNvPr>
          <p:cNvSpPr>
            <a:spLocks noGrp="1"/>
          </p:cNvSpPr>
          <p:nvPr>
            <p:ph type="title"/>
          </p:nvPr>
        </p:nvSpPr>
        <p:spPr/>
        <p:txBody>
          <a:bodyPr/>
          <a:lstStyle/>
          <a:p>
            <a:r>
              <a:rPr lang="en-US" altLang="zh-TW" dirty="0"/>
              <a:t>Introduction</a:t>
            </a:r>
            <a:endParaRPr lang="zh-TW" altLang="en-US" dirty="0"/>
          </a:p>
        </p:txBody>
      </p:sp>
      <p:sp>
        <p:nvSpPr>
          <p:cNvPr id="6" name="文字版面配置區 5">
            <a:extLst>
              <a:ext uri="{FF2B5EF4-FFF2-40B4-BE49-F238E27FC236}">
                <a16:creationId xmlns:a16="http://schemas.microsoft.com/office/drawing/2014/main" id="{71B43EDF-9932-4556-A267-5DCFDCF02080}"/>
              </a:ext>
            </a:extLst>
          </p:cNvPr>
          <p:cNvSpPr>
            <a:spLocks noGrp="1"/>
          </p:cNvSpPr>
          <p:nvPr>
            <p:ph type="body" idx="1"/>
          </p:nvPr>
        </p:nvSpPr>
        <p:spPr/>
        <p:txBody>
          <a:bodyPr/>
          <a:lstStyle/>
          <a:p>
            <a:r>
              <a:rPr lang="en-US" altLang="zh-TW" dirty="0"/>
              <a:t>Background </a:t>
            </a:r>
            <a:endParaRPr lang="zh-TW" altLang="en-US" dirty="0"/>
          </a:p>
        </p:txBody>
      </p:sp>
      <p:sp>
        <p:nvSpPr>
          <p:cNvPr id="4" name="投影片編號版面配置區 3">
            <a:extLst>
              <a:ext uri="{FF2B5EF4-FFF2-40B4-BE49-F238E27FC236}">
                <a16:creationId xmlns:a16="http://schemas.microsoft.com/office/drawing/2014/main" id="{843E24E5-BD3D-4557-8610-7AF372C1F68B}"/>
              </a:ext>
            </a:extLst>
          </p:cNvPr>
          <p:cNvSpPr>
            <a:spLocks noGrp="1"/>
          </p:cNvSpPr>
          <p:nvPr>
            <p:ph type="sldNum" sz="quarter" idx="12"/>
          </p:nvPr>
        </p:nvSpPr>
        <p:spPr/>
        <p:txBody>
          <a:bodyPr/>
          <a:lstStyle/>
          <a:p>
            <a:fld id="{D149E3A1-F5A3-43F6-A114-638605801008}" type="slidenum">
              <a:rPr lang="zh-TW" altLang="en-US" smtClean="0"/>
              <a:t>3</a:t>
            </a:fld>
            <a:endParaRPr lang="zh-TW" altLang="en-US"/>
          </a:p>
        </p:txBody>
      </p:sp>
    </p:spTree>
    <p:extLst>
      <p:ext uri="{BB962C8B-B14F-4D97-AF65-F5344CB8AC3E}">
        <p14:creationId xmlns:p14="http://schemas.microsoft.com/office/powerpoint/2010/main" val="4290291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直線接點 122">
            <a:extLst>
              <a:ext uri="{FF2B5EF4-FFF2-40B4-BE49-F238E27FC236}">
                <a16:creationId xmlns:a16="http://schemas.microsoft.com/office/drawing/2014/main" id="{ECDA78CE-4C75-4DD9-8E67-07DB1448F99E}"/>
              </a:ext>
            </a:extLst>
          </p:cNvPr>
          <p:cNvCxnSpPr>
            <a:cxnSpLocks/>
          </p:cNvCxnSpPr>
          <p:nvPr/>
        </p:nvCxnSpPr>
        <p:spPr>
          <a:xfrm>
            <a:off x="-150385" y="4221385"/>
            <a:ext cx="12276382" cy="0"/>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30</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577282" y="4920300"/>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757399" y="5553265"/>
            <a:ext cx="16372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文字方塊 123">
            <a:extLst>
              <a:ext uri="{FF2B5EF4-FFF2-40B4-BE49-F238E27FC236}">
                <a16:creationId xmlns:a16="http://schemas.microsoft.com/office/drawing/2014/main" id="{0EF0CBF1-EDDA-4E09-9E09-748B2D5BD845}"/>
              </a:ext>
            </a:extLst>
          </p:cNvPr>
          <p:cNvSpPr txBox="1"/>
          <p:nvPr/>
        </p:nvSpPr>
        <p:spPr>
          <a:xfrm>
            <a:off x="-85775" y="3851883"/>
            <a:ext cx="1673832" cy="400110"/>
          </a:xfrm>
          <a:prstGeom prst="rect">
            <a:avLst/>
          </a:prstGeom>
          <a:noFill/>
        </p:spPr>
        <p:txBody>
          <a:bodyPr wrap="square" rtlCol="0">
            <a:spAutoFit/>
          </a:bodyPr>
          <a:lstStyle/>
          <a:p>
            <a:pPr algn="ctr"/>
            <a:r>
              <a:rPr lang="en-US" altLang="zh-TW" sz="2000" b="1" dirty="0">
                <a:solidFill>
                  <a:schemeClr val="bg2">
                    <a:lumMod val="90000"/>
                  </a:schemeClr>
                </a:solidFill>
              </a:rPr>
              <a:t>Training stage</a:t>
            </a:r>
            <a:endParaRPr lang="zh-TW" altLang="en-US" sz="2000" b="1" dirty="0">
              <a:solidFill>
                <a:schemeClr val="bg2">
                  <a:lumMod val="90000"/>
                </a:schemeClr>
              </a:solidFill>
            </a:endParaRPr>
          </a:p>
        </p:txBody>
      </p:sp>
      <p:sp>
        <p:nvSpPr>
          <p:cNvPr id="125" name="文字方塊 124">
            <a:extLst>
              <a:ext uri="{FF2B5EF4-FFF2-40B4-BE49-F238E27FC236}">
                <a16:creationId xmlns:a16="http://schemas.microsoft.com/office/drawing/2014/main" id="{72C71B6A-89E6-4085-AF5E-0F1124F462EB}"/>
              </a:ext>
            </a:extLst>
          </p:cNvPr>
          <p:cNvSpPr txBox="1"/>
          <p:nvPr/>
        </p:nvSpPr>
        <p:spPr>
          <a:xfrm>
            <a:off x="-99581" y="4219624"/>
            <a:ext cx="1634336" cy="400110"/>
          </a:xfrm>
          <a:prstGeom prst="rect">
            <a:avLst/>
          </a:prstGeom>
          <a:noFill/>
        </p:spPr>
        <p:txBody>
          <a:bodyPr wrap="square" rtlCol="0">
            <a:spAutoFit/>
          </a:bodyPr>
          <a:lstStyle/>
          <a:p>
            <a:pPr algn="ctr"/>
            <a:r>
              <a:rPr lang="en-US" altLang="zh-TW" sz="2000" b="1" dirty="0">
                <a:solidFill>
                  <a:schemeClr val="bg2">
                    <a:lumMod val="90000"/>
                  </a:schemeClr>
                </a:solidFill>
              </a:rPr>
              <a:t>Testing stage</a:t>
            </a:r>
            <a:endParaRPr lang="zh-TW" altLang="en-US" sz="2000" b="1" dirty="0">
              <a:solidFill>
                <a:schemeClr val="bg2">
                  <a:lumMod val="90000"/>
                </a:schemeClr>
              </a:solidFill>
            </a:endParaRPr>
          </a:p>
        </p:txBody>
      </p:sp>
      <p:sp>
        <p:nvSpPr>
          <p:cNvPr id="128" name="文字方塊 127">
            <a:extLst>
              <a:ext uri="{FF2B5EF4-FFF2-40B4-BE49-F238E27FC236}">
                <a16:creationId xmlns:a16="http://schemas.microsoft.com/office/drawing/2014/main" id="{8C19B3AD-01AB-41EE-A8EF-120612A350A0}"/>
              </a:ext>
            </a:extLst>
          </p:cNvPr>
          <p:cNvSpPr txBox="1"/>
          <p:nvPr/>
        </p:nvSpPr>
        <p:spPr>
          <a:xfrm>
            <a:off x="-234932" y="3561461"/>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(Preprocessing stage)</a:t>
            </a:r>
            <a:endParaRPr lang="zh-TW" altLang="en-US" sz="2000" b="1" dirty="0">
              <a:solidFill>
                <a:schemeClr val="bg2">
                  <a:lumMod val="90000"/>
                </a:schemeClr>
              </a:solidFill>
            </a:endParaRPr>
          </a:p>
        </p:txBody>
      </p:sp>
      <p:sp>
        <p:nvSpPr>
          <p:cNvPr id="129" name="文字方塊 128">
            <a:extLst>
              <a:ext uri="{FF2B5EF4-FFF2-40B4-BE49-F238E27FC236}">
                <a16:creationId xmlns:a16="http://schemas.microsoft.com/office/drawing/2014/main" id="{B9812360-EA92-4829-BE58-1F290A7BECB6}"/>
              </a:ext>
            </a:extLst>
          </p:cNvPr>
          <p:cNvSpPr txBox="1"/>
          <p:nvPr/>
        </p:nvSpPr>
        <p:spPr>
          <a:xfrm>
            <a:off x="-234932" y="4487215"/>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(Performance stage)</a:t>
            </a:r>
            <a:endParaRPr lang="zh-TW" altLang="en-US" sz="2000" b="1" dirty="0">
              <a:solidFill>
                <a:schemeClr val="bg2">
                  <a:lumMod val="90000"/>
                </a:schemeClr>
              </a:solidFill>
            </a:endParaRPr>
          </a:p>
        </p:txBody>
      </p:sp>
    </p:spTree>
    <p:extLst>
      <p:ext uri="{BB962C8B-B14F-4D97-AF65-F5344CB8AC3E}">
        <p14:creationId xmlns:p14="http://schemas.microsoft.com/office/powerpoint/2010/main" val="3831345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31</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5864A8C5-8073-4C77-824C-2758A64BDF39}"/>
              </a:ext>
            </a:extLst>
          </p:cNvPr>
          <p:cNvSpPr/>
          <p:nvPr/>
        </p:nvSpPr>
        <p:spPr>
          <a:xfrm>
            <a:off x="7051128" y="1304733"/>
            <a:ext cx="4694111" cy="5088871"/>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圓角 96">
            <a:extLst>
              <a:ext uri="{FF2B5EF4-FFF2-40B4-BE49-F238E27FC236}">
                <a16:creationId xmlns:a16="http://schemas.microsoft.com/office/drawing/2014/main" id="{8953B94D-7674-493A-9DC4-A35ACFDE0A6F}"/>
              </a:ext>
            </a:extLst>
          </p:cNvPr>
          <p:cNvSpPr/>
          <p:nvPr/>
        </p:nvSpPr>
        <p:spPr>
          <a:xfrm>
            <a:off x="605191" y="1304733"/>
            <a:ext cx="6394498" cy="2193775"/>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Lower body motion retargeting</a:t>
            </a:r>
            <a:endParaRPr lang="zh-TW" altLang="en-US" sz="2800" b="1" dirty="0"/>
          </a:p>
        </p:txBody>
      </p:sp>
    </p:spTree>
    <p:extLst>
      <p:ext uri="{BB962C8B-B14F-4D97-AF65-F5344CB8AC3E}">
        <p14:creationId xmlns:p14="http://schemas.microsoft.com/office/powerpoint/2010/main" val="2254823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32</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76134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673001-7C5B-4071-8441-C2D8FA6A28B3}"/>
              </a:ext>
            </a:extLst>
          </p:cNvPr>
          <p:cNvSpPr>
            <a:spLocks noGrp="1"/>
          </p:cNvSpPr>
          <p:nvPr>
            <p:ph type="title"/>
          </p:nvPr>
        </p:nvSpPr>
        <p:spPr/>
        <p:txBody>
          <a:bodyPr/>
          <a:lstStyle/>
          <a:p>
            <a:r>
              <a:rPr lang="en-US" altLang="zh-TW" b="1" dirty="0"/>
              <a:t>Lower body motion retargeting</a:t>
            </a:r>
            <a:endParaRPr lang="zh-TW" altLang="en-US" b="1" dirty="0"/>
          </a:p>
        </p:txBody>
      </p:sp>
      <p:sp>
        <p:nvSpPr>
          <p:cNvPr id="3" name="內容版面配置區 2">
            <a:extLst>
              <a:ext uri="{FF2B5EF4-FFF2-40B4-BE49-F238E27FC236}">
                <a16:creationId xmlns:a16="http://schemas.microsoft.com/office/drawing/2014/main" id="{C176950D-0281-47A6-BCB9-2C2314A8F5CE}"/>
              </a:ext>
            </a:extLst>
          </p:cNvPr>
          <p:cNvSpPr>
            <a:spLocks noGrp="1"/>
          </p:cNvSpPr>
          <p:nvPr>
            <p:ph idx="1"/>
          </p:nvPr>
        </p:nvSpPr>
        <p:spPr/>
        <p:txBody>
          <a:bodyPr/>
          <a:lstStyle/>
          <a:p>
            <a:r>
              <a:rPr lang="en-US" altLang="zh-TW" dirty="0"/>
              <a:t>The mapping criteria between finger and body </a:t>
            </a:r>
          </a:p>
          <a:p>
            <a:r>
              <a:rPr lang="en-US" altLang="zh-TW" dirty="0"/>
              <a:t>Hand landmarks by MediaPipe ; 21 joints </a:t>
            </a:r>
          </a:p>
          <a:p>
            <a:r>
              <a:rPr lang="en-US" altLang="zh-TW" dirty="0"/>
              <a:t>Body articulated structure by Mixamo ; 17 joints</a:t>
            </a:r>
          </a:p>
          <a:p>
            <a:endParaRPr lang="zh-TW" altLang="en-US" dirty="0"/>
          </a:p>
        </p:txBody>
      </p:sp>
      <p:sp>
        <p:nvSpPr>
          <p:cNvPr id="4" name="投影片編號版面配置區 3">
            <a:extLst>
              <a:ext uri="{FF2B5EF4-FFF2-40B4-BE49-F238E27FC236}">
                <a16:creationId xmlns:a16="http://schemas.microsoft.com/office/drawing/2014/main" id="{87EBDE05-CC0B-4E9C-AFAB-C696AFEA530F}"/>
              </a:ext>
            </a:extLst>
          </p:cNvPr>
          <p:cNvSpPr>
            <a:spLocks noGrp="1"/>
          </p:cNvSpPr>
          <p:nvPr>
            <p:ph type="sldNum" sz="quarter" idx="12"/>
          </p:nvPr>
        </p:nvSpPr>
        <p:spPr/>
        <p:txBody>
          <a:bodyPr/>
          <a:lstStyle/>
          <a:p>
            <a:fld id="{D149E3A1-F5A3-43F6-A114-638605801008}" type="slidenum">
              <a:rPr lang="zh-TW" altLang="en-US" smtClean="0"/>
              <a:pPr/>
              <a:t>33</a:t>
            </a:fld>
            <a:endParaRPr lang="zh-TW" altLang="en-US" dirty="0"/>
          </a:p>
        </p:txBody>
      </p:sp>
      <p:pic>
        <p:nvPicPr>
          <p:cNvPr id="6" name="圖片 5">
            <a:extLst>
              <a:ext uri="{FF2B5EF4-FFF2-40B4-BE49-F238E27FC236}">
                <a16:creationId xmlns:a16="http://schemas.microsoft.com/office/drawing/2014/main" id="{26C9EC94-C962-4797-B6C4-668558B9A0B2}"/>
              </a:ext>
            </a:extLst>
          </p:cNvPr>
          <p:cNvPicPr>
            <a:picLocks noChangeAspect="1"/>
          </p:cNvPicPr>
          <p:nvPr/>
        </p:nvPicPr>
        <p:blipFill rotWithShape="1">
          <a:blip r:embed="rId3">
            <a:extLst>
              <a:ext uri="{28A0092B-C50C-407E-A947-70E740481C1C}">
                <a14:useLocalDpi xmlns:a14="http://schemas.microsoft.com/office/drawing/2010/main" val="0"/>
              </a:ext>
            </a:extLst>
          </a:blip>
          <a:srcRect t="19527" b="14852"/>
          <a:stretch/>
        </p:blipFill>
        <p:spPr>
          <a:xfrm>
            <a:off x="2291357" y="4001294"/>
            <a:ext cx="7609286" cy="2808694"/>
          </a:xfrm>
          <a:prstGeom prst="rect">
            <a:avLst/>
          </a:prstGeom>
        </p:spPr>
      </p:pic>
      <p:pic>
        <p:nvPicPr>
          <p:cNvPr id="5" name="圖片 4">
            <a:extLst>
              <a:ext uri="{FF2B5EF4-FFF2-40B4-BE49-F238E27FC236}">
                <a16:creationId xmlns:a16="http://schemas.microsoft.com/office/drawing/2014/main" id="{89DA82ED-6E7F-4429-8E7B-39A179DEAA82}"/>
              </a:ext>
            </a:extLst>
          </p:cNvPr>
          <p:cNvPicPr>
            <a:picLocks noChangeAspect="1"/>
          </p:cNvPicPr>
          <p:nvPr/>
        </p:nvPicPr>
        <p:blipFill>
          <a:blip r:embed="rId4"/>
          <a:stretch>
            <a:fillRect/>
          </a:stretch>
        </p:blipFill>
        <p:spPr>
          <a:xfrm>
            <a:off x="8353414" y="48012"/>
            <a:ext cx="3838586" cy="3975406"/>
          </a:xfrm>
          <a:prstGeom prst="rect">
            <a:avLst/>
          </a:prstGeom>
        </p:spPr>
      </p:pic>
    </p:spTree>
    <p:extLst>
      <p:ext uri="{BB962C8B-B14F-4D97-AF65-F5344CB8AC3E}">
        <p14:creationId xmlns:p14="http://schemas.microsoft.com/office/powerpoint/2010/main" val="1565587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a:xfrm>
            <a:off x="838200" y="-146939"/>
            <a:ext cx="10515600" cy="1325563"/>
          </a:xfrm>
        </p:spPr>
        <p:txBody>
          <a:bodyPr/>
          <a:lstStyle/>
          <a:p>
            <a:r>
              <a:rPr lang="en-US" altLang="zh-TW" b="1" dirty="0"/>
              <a:t>Lower body motion retargeting - Preprocessing</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a:xfrm>
            <a:off x="838200" y="1289177"/>
            <a:ext cx="10515600" cy="4351338"/>
          </a:xfrm>
        </p:spPr>
        <p:txBody>
          <a:bodyPr/>
          <a:lstStyle/>
          <a:p>
            <a:r>
              <a:rPr lang="en-US" altLang="zh-TW" dirty="0"/>
              <a:t>Inspired by [motion editing with data glove] </a:t>
            </a:r>
          </a:p>
          <a:p>
            <a:pPr lvl="1"/>
            <a:r>
              <a:rPr lang="en-US" altLang="zh-TW" dirty="0"/>
              <a:t>But they used Euler angle, which caused a undesired motion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34</a:t>
            </a:fld>
            <a:endParaRPr lang="zh-TW" altLang="en-US"/>
          </a:p>
        </p:txBody>
      </p:sp>
      <p:pic>
        <p:nvPicPr>
          <p:cNvPr id="11" name="圖片 10">
            <a:extLst>
              <a:ext uri="{FF2B5EF4-FFF2-40B4-BE49-F238E27FC236}">
                <a16:creationId xmlns:a16="http://schemas.microsoft.com/office/drawing/2014/main" id="{24C38A18-CECE-4A8C-85CE-B0CF4D3595BB}"/>
              </a:ext>
            </a:extLst>
          </p:cNvPr>
          <p:cNvPicPr>
            <a:picLocks noChangeAspect="1"/>
          </p:cNvPicPr>
          <p:nvPr/>
        </p:nvPicPr>
        <p:blipFill rotWithShape="1">
          <a:blip r:embed="rId3"/>
          <a:srcRect l="18314" t="20940" r="13220" b="22074"/>
          <a:stretch/>
        </p:blipFill>
        <p:spPr>
          <a:xfrm>
            <a:off x="7039639" y="5096327"/>
            <a:ext cx="1056106" cy="1209034"/>
          </a:xfrm>
          <a:prstGeom prst="rect">
            <a:avLst/>
          </a:prstGeom>
          <a:ln w="12700">
            <a:solidFill>
              <a:schemeClr val="tx1"/>
            </a:solidFill>
          </a:ln>
        </p:spPr>
      </p:pic>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4"/>
          <a:srcRect r="7840" b="1859"/>
          <a:stretch/>
        </p:blipFill>
        <p:spPr>
          <a:xfrm>
            <a:off x="7039639" y="2502988"/>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3704368" y="4288608"/>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3701052" y="5052667"/>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文字方塊 41">
            <a:extLst>
              <a:ext uri="{FF2B5EF4-FFF2-40B4-BE49-F238E27FC236}">
                <a16:creationId xmlns:a16="http://schemas.microsoft.com/office/drawing/2014/main" id="{E1BBE60E-C20E-40BC-B0E2-D510A7224E62}"/>
              </a:ext>
            </a:extLst>
          </p:cNvPr>
          <p:cNvSpPr txBox="1"/>
          <p:nvPr/>
        </p:nvSpPr>
        <p:spPr>
          <a:xfrm>
            <a:off x="3168582" y="2692652"/>
            <a:ext cx="3522216" cy="369332"/>
          </a:xfrm>
          <a:prstGeom prst="rect">
            <a:avLst/>
          </a:prstGeom>
          <a:noFill/>
        </p:spPr>
        <p:txBody>
          <a:bodyPr wrap="square" rtlCol="0">
            <a:spAutoFit/>
          </a:bodyPr>
          <a:lstStyle/>
          <a:p>
            <a:pPr algn="ctr"/>
            <a:r>
              <a:rPr lang="en-US" altLang="zh-TW" dirty="0"/>
              <a:t>Hand rotation reference sequence  </a:t>
            </a:r>
            <a:endParaRPr lang="zh-TW" altLang="en-US" dirty="0"/>
          </a:p>
        </p:txBody>
      </p:sp>
      <p:sp>
        <p:nvSpPr>
          <p:cNvPr id="43" name="文字方塊 42">
            <a:extLst>
              <a:ext uri="{FF2B5EF4-FFF2-40B4-BE49-F238E27FC236}">
                <a16:creationId xmlns:a16="http://schemas.microsoft.com/office/drawing/2014/main" id="{77260B84-C94C-4FE5-83B1-39F813745517}"/>
              </a:ext>
            </a:extLst>
          </p:cNvPr>
          <p:cNvSpPr txBox="1"/>
          <p:nvPr/>
        </p:nvSpPr>
        <p:spPr>
          <a:xfrm>
            <a:off x="3085291" y="5590786"/>
            <a:ext cx="3510341" cy="369332"/>
          </a:xfrm>
          <a:prstGeom prst="rect">
            <a:avLst/>
          </a:prstGeom>
          <a:noFill/>
        </p:spPr>
        <p:txBody>
          <a:bodyPr wrap="square" rtlCol="0">
            <a:spAutoFit/>
          </a:bodyPr>
          <a:lstStyle/>
          <a:p>
            <a:pPr algn="ctr"/>
            <a:r>
              <a:rPr lang="en-US" altLang="zh-TW" dirty="0"/>
              <a:t>Avatar rotation reference sequence  </a:t>
            </a:r>
            <a:endParaRPr lang="zh-TW" altLang="en-US" dirty="0"/>
          </a:p>
        </p:txBody>
      </p:sp>
      <p:cxnSp>
        <p:nvCxnSpPr>
          <p:cNvPr id="45" name="直線單箭頭接點 44">
            <a:extLst>
              <a:ext uri="{FF2B5EF4-FFF2-40B4-BE49-F238E27FC236}">
                <a16:creationId xmlns:a16="http://schemas.microsoft.com/office/drawing/2014/main" id="{E1483B52-697A-45FF-B5B6-BAFC7A05BF10}"/>
              </a:ext>
            </a:extLst>
          </p:cNvPr>
          <p:cNvCxnSpPr/>
          <p:nvPr/>
        </p:nvCxnSpPr>
        <p:spPr>
          <a:xfrm>
            <a:off x="5821631" y="3796058"/>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4CD6CF83-1FDC-4DBD-AF71-B1B6F2198E99}"/>
              </a:ext>
            </a:extLst>
          </p:cNvPr>
          <p:cNvCxnSpPr/>
          <p:nvPr/>
        </p:nvCxnSpPr>
        <p:spPr>
          <a:xfrm>
            <a:off x="3858152" y="3796058"/>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圓角 46">
            <a:extLst>
              <a:ext uri="{FF2B5EF4-FFF2-40B4-BE49-F238E27FC236}">
                <a16:creationId xmlns:a16="http://schemas.microsoft.com/office/drawing/2014/main" id="{CC18AE71-8726-44F5-A027-2650F879FD73}"/>
              </a:ext>
            </a:extLst>
          </p:cNvPr>
          <p:cNvSpPr/>
          <p:nvPr/>
        </p:nvSpPr>
        <p:spPr>
          <a:xfrm>
            <a:off x="3142227" y="3125271"/>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Start frame</a:t>
            </a:r>
            <a:endParaRPr lang="zh-TW" altLang="en-US" dirty="0"/>
          </a:p>
        </p:txBody>
      </p:sp>
      <p:sp>
        <p:nvSpPr>
          <p:cNvPr id="48" name="矩形: 圓角 47">
            <a:extLst>
              <a:ext uri="{FF2B5EF4-FFF2-40B4-BE49-F238E27FC236}">
                <a16:creationId xmlns:a16="http://schemas.microsoft.com/office/drawing/2014/main" id="{4743BB5E-FBF2-4CFB-B7DD-79FD8074D263}"/>
              </a:ext>
            </a:extLst>
          </p:cNvPr>
          <p:cNvSpPr/>
          <p:nvPr/>
        </p:nvSpPr>
        <p:spPr>
          <a:xfrm>
            <a:off x="5090933" y="3124432"/>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End frame</a:t>
            </a:r>
            <a:endParaRPr lang="zh-TW" altLang="en-US" dirty="0"/>
          </a:p>
        </p:txBody>
      </p:sp>
      <p:pic>
        <p:nvPicPr>
          <p:cNvPr id="3" name="圖片 2">
            <a:extLst>
              <a:ext uri="{FF2B5EF4-FFF2-40B4-BE49-F238E27FC236}">
                <a16:creationId xmlns:a16="http://schemas.microsoft.com/office/drawing/2014/main" id="{C4B08A37-A807-46CB-897D-1C15D1FFC6DD}"/>
              </a:ext>
            </a:extLst>
          </p:cNvPr>
          <p:cNvPicPr>
            <a:picLocks noChangeAspect="1"/>
          </p:cNvPicPr>
          <p:nvPr/>
        </p:nvPicPr>
        <p:blipFill rotWithShape="1">
          <a:blip r:embed="rId5"/>
          <a:srcRect l="5324" t="18693" r="12696" b="15519"/>
          <a:stretch/>
        </p:blipFill>
        <p:spPr>
          <a:xfrm>
            <a:off x="1388937" y="5097866"/>
            <a:ext cx="1128993" cy="1209034"/>
          </a:xfrm>
          <a:prstGeom prst="rect">
            <a:avLst/>
          </a:prstGeom>
          <a:ln w="12700">
            <a:solidFill>
              <a:schemeClr val="tx1"/>
            </a:solidFill>
          </a:ln>
        </p:spPr>
      </p:pic>
      <p:pic>
        <p:nvPicPr>
          <p:cNvPr id="5" name="圖片 4">
            <a:extLst>
              <a:ext uri="{FF2B5EF4-FFF2-40B4-BE49-F238E27FC236}">
                <a16:creationId xmlns:a16="http://schemas.microsoft.com/office/drawing/2014/main" id="{4E06EA23-B9A3-43EC-9741-F87051444078}"/>
              </a:ext>
            </a:extLst>
          </p:cNvPr>
          <p:cNvPicPr>
            <a:picLocks noChangeAspect="1"/>
          </p:cNvPicPr>
          <p:nvPr/>
        </p:nvPicPr>
        <p:blipFill rotWithShape="1">
          <a:blip r:embed="rId6"/>
          <a:srcRect l="30290" r="1917" b="25715"/>
          <a:stretch/>
        </p:blipFill>
        <p:spPr>
          <a:xfrm flipH="1">
            <a:off x="1370945" y="2264253"/>
            <a:ext cx="1159256" cy="1530966"/>
          </a:xfrm>
          <a:prstGeom prst="rect">
            <a:avLst/>
          </a:prstGeom>
          <a:ln w="19050">
            <a:solidFill>
              <a:schemeClr val="tx1"/>
            </a:solidFill>
          </a:ln>
        </p:spPr>
      </p:pic>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3863612"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188732"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513852"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4838972"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164092"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489212" y="4614567"/>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5810510"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接點: 弧形 29">
            <a:extLst>
              <a:ext uri="{FF2B5EF4-FFF2-40B4-BE49-F238E27FC236}">
                <a16:creationId xmlns:a16="http://schemas.microsoft.com/office/drawing/2014/main" id="{C93DD9DF-1CEE-4972-B1CA-AD8F52C4CA86}"/>
              </a:ext>
            </a:extLst>
          </p:cNvPr>
          <p:cNvCxnSpPr>
            <a:cxnSpLocks/>
          </p:cNvCxnSpPr>
          <p:nvPr/>
        </p:nvCxnSpPr>
        <p:spPr>
          <a:xfrm flipV="1">
            <a:off x="6228696" y="4288609"/>
            <a:ext cx="2681388" cy="541354"/>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55">
            <a:extLst>
              <a:ext uri="{FF2B5EF4-FFF2-40B4-BE49-F238E27FC236}">
                <a16:creationId xmlns:a16="http://schemas.microsoft.com/office/drawing/2014/main" id="{8B39AF9E-F9C9-4EEB-B098-ECE865EEA14B}"/>
              </a:ext>
            </a:extLst>
          </p:cNvPr>
          <p:cNvGrpSpPr/>
          <p:nvPr/>
        </p:nvGrpSpPr>
        <p:grpSpPr>
          <a:xfrm>
            <a:off x="9043387" y="3903435"/>
            <a:ext cx="2471062" cy="671781"/>
            <a:chOff x="7810312" y="1580941"/>
            <a:chExt cx="2471062" cy="671781"/>
          </a:xfrm>
        </p:grpSpPr>
        <p:sp>
          <p:nvSpPr>
            <p:cNvPr id="57" name="文字方塊 56">
              <a:extLst>
                <a:ext uri="{FF2B5EF4-FFF2-40B4-BE49-F238E27FC236}">
                  <a16:creationId xmlns:a16="http://schemas.microsoft.com/office/drawing/2014/main" id="{611B6B7E-AFB5-4C75-AB46-54642872F74D}"/>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DC6596F9-DBDA-43A5-8435-BB8797990B27}"/>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7"/>
                  <a:stretch>
                    <a:fillRect/>
                  </a:stretch>
                </a:blipFill>
              </p:spPr>
              <p:txBody>
                <a:bodyPr/>
                <a:lstStyle/>
                <a:p>
                  <a:r>
                    <a:rPr lang="zh-TW" altLang="en-US">
                      <a:noFill/>
                    </a:rPr>
                    <a:t> </a:t>
                  </a:r>
                </a:p>
              </p:txBody>
            </p:sp>
          </mc:Fallback>
        </mc:AlternateContent>
      </p:grpSp>
      <p:sp>
        <p:nvSpPr>
          <p:cNvPr id="6" name="文字方塊 5">
            <a:extLst>
              <a:ext uri="{FF2B5EF4-FFF2-40B4-BE49-F238E27FC236}">
                <a16:creationId xmlns:a16="http://schemas.microsoft.com/office/drawing/2014/main" id="{D7BFAFD9-7D0B-4C66-9EE0-BB3ECA1A0448}"/>
              </a:ext>
            </a:extLst>
          </p:cNvPr>
          <p:cNvSpPr txBox="1"/>
          <p:nvPr/>
        </p:nvSpPr>
        <p:spPr>
          <a:xfrm>
            <a:off x="0" y="6352242"/>
            <a:ext cx="8929566" cy="523220"/>
          </a:xfrm>
          <a:prstGeom prst="rect">
            <a:avLst/>
          </a:prstGeom>
          <a:noFill/>
        </p:spPr>
        <p:txBody>
          <a:bodyPr wrap="square" rtlCol="0">
            <a:spAutoFit/>
          </a:bodyPr>
          <a:lstStyle/>
          <a:p>
            <a:r>
              <a:rPr lang="en-US" altLang="zh-TW" sz="1400" dirty="0">
                <a:solidFill>
                  <a:schemeClr val="bg2">
                    <a:lumMod val="75000"/>
                  </a:schemeClr>
                </a:solidFill>
              </a:rPr>
              <a:t>Wai-Chun Lam et al. Motion editing with data glove. In Proceedings of the 2004 ACM SIGCHI International Conference on Advances in computer entertainment technology (ACE '04). </a:t>
            </a:r>
            <a:endParaRPr lang="zh-TW" altLang="en-US" sz="1400" dirty="0">
              <a:solidFill>
                <a:schemeClr val="bg2">
                  <a:lumMod val="75000"/>
                </a:schemeClr>
              </a:solidFill>
            </a:endParaRPr>
          </a:p>
        </p:txBody>
      </p:sp>
    </p:spTree>
    <p:extLst>
      <p:ext uri="{BB962C8B-B14F-4D97-AF65-F5344CB8AC3E}">
        <p14:creationId xmlns:p14="http://schemas.microsoft.com/office/powerpoint/2010/main" val="3725133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 - Performance</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p:txBody>
          <a:bodyPr/>
          <a:lstStyle/>
          <a:p>
            <a:r>
              <a:rPr lang="en-US" altLang="zh-TW" dirty="0"/>
              <a:t>Rotation mapping and forward kinematic in performance stage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35</a:t>
            </a:fld>
            <a:endParaRPr lang="zh-TW" altLang="en-US"/>
          </a:p>
        </p:txBody>
      </p:sp>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3"/>
          <a:srcRect r="7840" b="1859"/>
          <a:stretch/>
        </p:blipFill>
        <p:spPr>
          <a:xfrm>
            <a:off x="750831" y="2664876"/>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4158327" y="4015422"/>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4155011" y="4779481"/>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431757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64269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96781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529293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61805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943171" y="4341381"/>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6264469"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0" name="圖片 59">
            <a:extLst>
              <a:ext uri="{FF2B5EF4-FFF2-40B4-BE49-F238E27FC236}">
                <a16:creationId xmlns:a16="http://schemas.microsoft.com/office/drawing/2014/main" id="{36146311-BD7A-4CA9-A934-2A9F7276702E}"/>
              </a:ext>
            </a:extLst>
          </p:cNvPr>
          <p:cNvPicPr>
            <a:picLocks noChangeAspect="1"/>
          </p:cNvPicPr>
          <p:nvPr/>
        </p:nvPicPr>
        <p:blipFill rotWithShape="1">
          <a:blip r:embed="rId4"/>
          <a:srcRect l="30230" t="33788" r="19014" b="5417"/>
          <a:stretch/>
        </p:blipFill>
        <p:spPr>
          <a:xfrm>
            <a:off x="849831" y="3879025"/>
            <a:ext cx="1184091" cy="1117991"/>
          </a:xfrm>
          <a:prstGeom prst="rect">
            <a:avLst/>
          </a:prstGeom>
          <a:ln w="19050">
            <a:solidFill>
              <a:schemeClr val="tx1"/>
            </a:solidFill>
          </a:ln>
        </p:spPr>
      </p:pic>
      <p:cxnSp>
        <p:nvCxnSpPr>
          <p:cNvPr id="13" name="接點: 弧形 12">
            <a:extLst>
              <a:ext uri="{FF2B5EF4-FFF2-40B4-BE49-F238E27FC236}">
                <a16:creationId xmlns:a16="http://schemas.microsoft.com/office/drawing/2014/main" id="{311FAACC-BDFA-432C-B910-C86CA2F90002}"/>
              </a:ext>
            </a:extLst>
          </p:cNvPr>
          <p:cNvCxnSpPr>
            <a:cxnSpLocks/>
            <a:stCxn id="60" idx="2"/>
            <a:endCxn id="21" idx="0"/>
          </p:cNvCxnSpPr>
          <p:nvPr/>
        </p:nvCxnSpPr>
        <p:spPr>
          <a:xfrm rot="5400000" flipH="1" flipV="1">
            <a:off x="2878265" y="2579034"/>
            <a:ext cx="981594" cy="3854370"/>
          </a:xfrm>
          <a:prstGeom prst="curvedConnector5">
            <a:avLst>
              <a:gd name="adj1" fmla="val -23289"/>
              <a:gd name="adj2" fmla="val 55571"/>
              <a:gd name="adj3" fmla="val 1232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圖片 65">
            <a:extLst>
              <a:ext uri="{FF2B5EF4-FFF2-40B4-BE49-F238E27FC236}">
                <a16:creationId xmlns:a16="http://schemas.microsoft.com/office/drawing/2014/main" id="{AF6E9A2D-5B93-4D9D-BB23-689D8BB2E127}"/>
              </a:ext>
            </a:extLst>
          </p:cNvPr>
          <p:cNvPicPr>
            <a:picLocks noChangeAspect="1"/>
          </p:cNvPicPr>
          <p:nvPr/>
        </p:nvPicPr>
        <p:blipFill rotWithShape="1">
          <a:blip r:embed="rId5"/>
          <a:srcRect l="10541" t="18580" r="19356" b="11316"/>
          <a:stretch/>
        </p:blipFill>
        <p:spPr>
          <a:xfrm>
            <a:off x="8777143" y="4400534"/>
            <a:ext cx="1305261" cy="1029749"/>
          </a:xfrm>
          <a:prstGeom prst="rect">
            <a:avLst/>
          </a:prstGeom>
          <a:ln w="19050">
            <a:solidFill>
              <a:schemeClr val="tx1"/>
            </a:solidFill>
          </a:ln>
        </p:spPr>
      </p:pic>
      <p:cxnSp>
        <p:nvCxnSpPr>
          <p:cNvPr id="24" name="接點: 弧形 23">
            <a:extLst>
              <a:ext uri="{FF2B5EF4-FFF2-40B4-BE49-F238E27FC236}">
                <a16:creationId xmlns:a16="http://schemas.microsoft.com/office/drawing/2014/main" id="{F8353626-C991-4982-90B4-FFDF132E305F}"/>
              </a:ext>
            </a:extLst>
          </p:cNvPr>
          <p:cNvCxnSpPr>
            <a:stCxn id="38" idx="2"/>
            <a:endCxn id="66" idx="2"/>
          </p:cNvCxnSpPr>
          <p:nvPr/>
        </p:nvCxnSpPr>
        <p:spPr>
          <a:xfrm rot="16200000" flipH="1">
            <a:off x="7198511" y="3199020"/>
            <a:ext cx="325682" cy="4136843"/>
          </a:xfrm>
          <a:prstGeom prst="curvedConnector3">
            <a:avLst>
              <a:gd name="adj1" fmla="val 1701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804B76F9-706A-4783-94C8-DEC6C5954EF1}"/>
              </a:ext>
            </a:extLst>
          </p:cNvPr>
          <p:cNvSpPr txBox="1"/>
          <p:nvPr/>
        </p:nvSpPr>
        <p:spPr>
          <a:xfrm>
            <a:off x="2137581" y="3333180"/>
            <a:ext cx="3300294" cy="369332"/>
          </a:xfrm>
          <a:prstGeom prst="rect">
            <a:avLst/>
          </a:prstGeom>
          <a:noFill/>
        </p:spPr>
        <p:txBody>
          <a:bodyPr wrap="square" rtlCol="0" anchor="ctr">
            <a:spAutoFit/>
          </a:bodyPr>
          <a:lstStyle/>
          <a:p>
            <a:pPr algn="ctr"/>
            <a:r>
              <a:rPr lang="en-US" altLang="zh-TW" dirty="0"/>
              <a:t>1. Find the most similar rotation</a:t>
            </a:r>
            <a:endParaRPr lang="zh-TW" altLang="en-US" dirty="0"/>
          </a:p>
        </p:txBody>
      </p:sp>
      <p:sp>
        <p:nvSpPr>
          <p:cNvPr id="67" name="文字方塊 66">
            <a:extLst>
              <a:ext uri="{FF2B5EF4-FFF2-40B4-BE49-F238E27FC236}">
                <a16:creationId xmlns:a16="http://schemas.microsoft.com/office/drawing/2014/main" id="{2537BE25-FD4F-4242-ABA9-5F8EBA0FC262}"/>
              </a:ext>
            </a:extLst>
          </p:cNvPr>
          <p:cNvSpPr txBox="1"/>
          <p:nvPr/>
        </p:nvSpPr>
        <p:spPr>
          <a:xfrm>
            <a:off x="5705598" y="6026680"/>
            <a:ext cx="3087882" cy="369332"/>
          </a:xfrm>
          <a:prstGeom prst="rect">
            <a:avLst/>
          </a:prstGeom>
          <a:noFill/>
        </p:spPr>
        <p:txBody>
          <a:bodyPr wrap="square" rtlCol="0" anchor="ctr">
            <a:spAutoFit/>
          </a:bodyPr>
          <a:lstStyle/>
          <a:p>
            <a:pPr algn="ctr"/>
            <a:r>
              <a:rPr lang="en-US" altLang="zh-TW" dirty="0"/>
              <a:t>2. Apply to lower body joints</a:t>
            </a:r>
            <a:endParaRPr lang="zh-TW" altLang="en-US" dirty="0"/>
          </a:p>
        </p:txBody>
      </p:sp>
      <p:grpSp>
        <p:nvGrpSpPr>
          <p:cNvPr id="83" name="群組 82">
            <a:extLst>
              <a:ext uri="{FF2B5EF4-FFF2-40B4-BE49-F238E27FC236}">
                <a16:creationId xmlns:a16="http://schemas.microsoft.com/office/drawing/2014/main" id="{ED9A12CB-0FCF-460F-B2A7-26BDDACA81D5}"/>
              </a:ext>
            </a:extLst>
          </p:cNvPr>
          <p:cNvGrpSpPr/>
          <p:nvPr/>
        </p:nvGrpSpPr>
        <p:grpSpPr>
          <a:xfrm>
            <a:off x="1006266" y="5395492"/>
            <a:ext cx="2362796" cy="1154342"/>
            <a:chOff x="496284" y="5421519"/>
            <a:chExt cx="2362796" cy="1154342"/>
          </a:xfrm>
        </p:grpSpPr>
        <p:sp>
          <p:nvSpPr>
            <p:cNvPr id="28" name="橢圓 27">
              <a:extLst>
                <a:ext uri="{FF2B5EF4-FFF2-40B4-BE49-F238E27FC236}">
                  <a16:creationId xmlns:a16="http://schemas.microsoft.com/office/drawing/2014/main" id="{504B7104-7FB8-49E4-977F-76866F109756}"/>
                </a:ext>
              </a:extLst>
            </p:cNvPr>
            <p:cNvSpPr/>
            <p:nvPr/>
          </p:nvSpPr>
          <p:spPr>
            <a:xfrm>
              <a:off x="844555" y="602668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DC246459-C50A-46A1-BABA-B4D404DB4E73}"/>
                </a:ext>
              </a:extLst>
            </p:cNvPr>
            <p:cNvSpPr/>
            <p:nvPr/>
          </p:nvSpPr>
          <p:spPr>
            <a:xfrm>
              <a:off x="1372533" y="632926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7DCC2379-2225-41FF-BBE7-6647C72FD5AE}"/>
                </a:ext>
              </a:extLst>
            </p:cNvPr>
            <p:cNvSpPr/>
            <p:nvPr/>
          </p:nvSpPr>
          <p:spPr>
            <a:xfrm>
              <a:off x="1939709" y="640440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AD450159-B6A8-4148-A337-78B6EE975ECF}"/>
                </a:ext>
              </a:extLst>
            </p:cNvPr>
            <p:cNvSpPr/>
            <p:nvPr/>
          </p:nvSpPr>
          <p:spPr>
            <a:xfrm>
              <a:off x="2708797" y="642557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65B86B76-84FC-44B1-978B-BF14FAC60430}"/>
                </a:ext>
              </a:extLst>
            </p:cNvPr>
            <p:cNvCxnSpPr>
              <a:stCxn id="28" idx="5"/>
              <a:endCxn id="68" idx="1"/>
            </p:cNvCxnSpPr>
            <p:nvPr/>
          </p:nvCxnSpPr>
          <p:spPr>
            <a:xfrm>
              <a:off x="972830" y="6154955"/>
              <a:ext cx="421711" cy="1963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87B757F-D60C-4273-8764-F928B485B51F}"/>
                </a:ext>
              </a:extLst>
            </p:cNvPr>
            <p:cNvCxnSpPr>
              <a:cxnSpLocks/>
              <a:stCxn id="68" idx="6"/>
              <a:endCxn id="69" idx="2"/>
            </p:cNvCxnSpPr>
            <p:nvPr/>
          </p:nvCxnSpPr>
          <p:spPr>
            <a:xfrm>
              <a:off x="1522816" y="6404402"/>
              <a:ext cx="416893" cy="75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CBBF9111-9C4C-4F46-93A0-07A0AB2DED78}"/>
                </a:ext>
              </a:extLst>
            </p:cNvPr>
            <p:cNvCxnSpPr>
              <a:cxnSpLocks/>
              <a:stCxn id="69" idx="6"/>
              <a:endCxn id="70" idx="2"/>
            </p:cNvCxnSpPr>
            <p:nvPr/>
          </p:nvCxnSpPr>
          <p:spPr>
            <a:xfrm>
              <a:off x="2089992" y="6479543"/>
              <a:ext cx="618805" cy="211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橢圓 78">
              <a:extLst>
                <a:ext uri="{FF2B5EF4-FFF2-40B4-BE49-F238E27FC236}">
                  <a16:creationId xmlns:a16="http://schemas.microsoft.com/office/drawing/2014/main" id="{4B52435F-6411-4D63-AEA5-8C7A35B892F5}"/>
                </a:ext>
              </a:extLst>
            </p:cNvPr>
            <p:cNvSpPr/>
            <p:nvPr/>
          </p:nvSpPr>
          <p:spPr>
            <a:xfrm>
              <a:off x="496284" y="542151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0" name="直線接點 79">
              <a:extLst>
                <a:ext uri="{FF2B5EF4-FFF2-40B4-BE49-F238E27FC236}">
                  <a16:creationId xmlns:a16="http://schemas.microsoft.com/office/drawing/2014/main" id="{A09AF435-DF83-48DC-A9DA-67FF6F266FA0}"/>
                </a:ext>
              </a:extLst>
            </p:cNvPr>
            <p:cNvCxnSpPr>
              <a:cxnSpLocks/>
              <a:stCxn id="79" idx="5"/>
              <a:endCxn id="28" idx="1"/>
            </p:cNvCxnSpPr>
            <p:nvPr/>
          </p:nvCxnSpPr>
          <p:spPr>
            <a:xfrm>
              <a:off x="624559" y="5549794"/>
              <a:ext cx="242004" cy="4988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5" name="直線接點 84">
            <a:extLst>
              <a:ext uri="{FF2B5EF4-FFF2-40B4-BE49-F238E27FC236}">
                <a16:creationId xmlns:a16="http://schemas.microsoft.com/office/drawing/2014/main" id="{B8B3226D-8D08-47EE-8739-17880F57E3DC}"/>
              </a:ext>
            </a:extLst>
          </p:cNvPr>
          <p:cNvCxnSpPr>
            <a:stCxn id="28" idx="4"/>
          </p:cNvCxnSpPr>
          <p:nvPr/>
        </p:nvCxnSpPr>
        <p:spPr>
          <a:xfrm>
            <a:off x="1429679" y="6150936"/>
            <a:ext cx="474844" cy="8084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接點: 弧形 86">
            <a:extLst>
              <a:ext uri="{FF2B5EF4-FFF2-40B4-BE49-F238E27FC236}">
                <a16:creationId xmlns:a16="http://schemas.microsoft.com/office/drawing/2014/main" id="{CD16EAC0-EEF7-4A3C-BE93-D99A6C2F3638}"/>
              </a:ext>
            </a:extLst>
          </p:cNvPr>
          <p:cNvCxnSpPr>
            <a:cxnSpLocks/>
          </p:cNvCxnSpPr>
          <p:nvPr/>
        </p:nvCxnSpPr>
        <p:spPr>
          <a:xfrm flipV="1">
            <a:off x="1548390" y="6292229"/>
            <a:ext cx="237422" cy="9714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FBECA8D2-6D70-4958-8F64-BD5D119AA25F}"/>
                  </a:ext>
                </a:extLst>
              </p:cNvPr>
              <p:cNvSpPr txBox="1"/>
              <p:nvPr/>
            </p:nvSpPr>
            <p:spPr>
              <a:xfrm>
                <a:off x="1679174" y="6434335"/>
                <a:ext cx="5798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𝜃</m:t>
                      </m:r>
                    </m:oMath>
                  </m:oMathPara>
                </a14:m>
                <a:endParaRPr lang="zh-TW" altLang="en-US" sz="2400" dirty="0"/>
              </a:p>
            </p:txBody>
          </p:sp>
        </mc:Choice>
        <mc:Fallback xmlns="">
          <p:sp>
            <p:nvSpPr>
              <p:cNvPr id="88" name="文字方塊 87">
                <a:extLst>
                  <a:ext uri="{FF2B5EF4-FFF2-40B4-BE49-F238E27FC236}">
                    <a16:creationId xmlns:a16="http://schemas.microsoft.com/office/drawing/2014/main" id="{FBECA8D2-6D70-4958-8F64-BD5D119AA25F}"/>
                  </a:ext>
                </a:extLst>
              </p:cNvPr>
              <p:cNvSpPr txBox="1">
                <a:spLocks noRot="1" noChangeAspect="1" noMove="1" noResize="1" noEditPoints="1" noAdjustHandles="1" noChangeArrowheads="1" noChangeShapeType="1" noTextEdit="1"/>
              </p:cNvSpPr>
              <p:nvPr/>
            </p:nvSpPr>
            <p:spPr>
              <a:xfrm>
                <a:off x="1679174" y="6434335"/>
                <a:ext cx="579847" cy="461665"/>
              </a:xfrm>
              <a:prstGeom prst="rect">
                <a:avLst/>
              </a:prstGeom>
              <a:blipFill>
                <a:blip r:embed="rId6"/>
                <a:stretch>
                  <a:fillRect/>
                </a:stretch>
              </a:blipFill>
            </p:spPr>
            <p:txBody>
              <a:bodyPr/>
              <a:lstStyle/>
              <a:p>
                <a:r>
                  <a:rPr lang="zh-TW" altLang="en-US">
                    <a:noFill/>
                  </a:rPr>
                  <a:t> </a:t>
                </a:r>
              </a:p>
            </p:txBody>
          </p:sp>
        </mc:Fallback>
      </mc:AlternateContent>
      <p:sp>
        <p:nvSpPr>
          <p:cNvPr id="89" name="文字方塊 88">
            <a:extLst>
              <a:ext uri="{FF2B5EF4-FFF2-40B4-BE49-F238E27FC236}">
                <a16:creationId xmlns:a16="http://schemas.microsoft.com/office/drawing/2014/main" id="{0B2D51A4-C1F0-4036-86B1-BEB0173F2681}"/>
              </a:ext>
            </a:extLst>
          </p:cNvPr>
          <p:cNvSpPr txBox="1"/>
          <p:nvPr/>
        </p:nvSpPr>
        <p:spPr>
          <a:xfrm>
            <a:off x="190918" y="5301356"/>
            <a:ext cx="879486" cy="338554"/>
          </a:xfrm>
          <a:prstGeom prst="rect">
            <a:avLst/>
          </a:prstGeom>
          <a:noFill/>
        </p:spPr>
        <p:txBody>
          <a:bodyPr wrap="square" rtlCol="0" anchor="ctr">
            <a:spAutoFit/>
          </a:bodyPr>
          <a:lstStyle/>
          <a:p>
            <a:pPr algn="ctr"/>
            <a:r>
              <a:rPr lang="en-US" altLang="zh-TW" sz="1600" dirty="0"/>
              <a:t>Wrist </a:t>
            </a:r>
            <a:endParaRPr lang="zh-TW" altLang="en-US" sz="1600" dirty="0"/>
          </a:p>
        </p:txBody>
      </p:sp>
      <p:sp>
        <p:nvSpPr>
          <p:cNvPr id="90" name="文字方塊 89">
            <a:extLst>
              <a:ext uri="{FF2B5EF4-FFF2-40B4-BE49-F238E27FC236}">
                <a16:creationId xmlns:a16="http://schemas.microsoft.com/office/drawing/2014/main" id="{2679FA43-FEB8-469E-9C86-52C56B4897A8}"/>
              </a:ext>
            </a:extLst>
          </p:cNvPr>
          <p:cNvSpPr txBox="1"/>
          <p:nvPr/>
        </p:nvSpPr>
        <p:spPr>
          <a:xfrm>
            <a:off x="398457" y="5902547"/>
            <a:ext cx="879486" cy="338554"/>
          </a:xfrm>
          <a:prstGeom prst="rect">
            <a:avLst/>
          </a:prstGeom>
          <a:noFill/>
        </p:spPr>
        <p:txBody>
          <a:bodyPr wrap="square" rtlCol="0" anchor="ctr">
            <a:spAutoFit/>
          </a:bodyPr>
          <a:lstStyle/>
          <a:p>
            <a:pPr algn="ctr"/>
            <a:r>
              <a:rPr lang="en-US" altLang="zh-TW" sz="1600" dirty="0"/>
              <a:t>MCP</a:t>
            </a:r>
            <a:endParaRPr lang="zh-TW" altLang="en-US" sz="1600" dirty="0"/>
          </a:p>
        </p:txBody>
      </p:sp>
      <p:sp>
        <p:nvSpPr>
          <p:cNvPr id="91" name="文字方塊 90">
            <a:extLst>
              <a:ext uri="{FF2B5EF4-FFF2-40B4-BE49-F238E27FC236}">
                <a16:creationId xmlns:a16="http://schemas.microsoft.com/office/drawing/2014/main" id="{9E962108-5F51-4273-ABA8-547551ACA4BC}"/>
              </a:ext>
            </a:extLst>
          </p:cNvPr>
          <p:cNvSpPr txBox="1"/>
          <p:nvPr/>
        </p:nvSpPr>
        <p:spPr>
          <a:xfrm>
            <a:off x="1557953" y="5884510"/>
            <a:ext cx="879486" cy="338554"/>
          </a:xfrm>
          <a:prstGeom prst="rect">
            <a:avLst/>
          </a:prstGeom>
          <a:noFill/>
        </p:spPr>
        <p:txBody>
          <a:bodyPr wrap="square" rtlCol="0" anchor="ctr">
            <a:spAutoFit/>
          </a:bodyPr>
          <a:lstStyle/>
          <a:p>
            <a:pPr algn="ctr"/>
            <a:r>
              <a:rPr lang="en-US" altLang="zh-TW" sz="1600" dirty="0"/>
              <a:t>PIP</a:t>
            </a:r>
            <a:endParaRPr lang="zh-TW" altLang="en-US" sz="1600" dirty="0"/>
          </a:p>
        </p:txBody>
      </p:sp>
      <p:sp>
        <p:nvSpPr>
          <p:cNvPr id="92" name="文字方塊 91">
            <a:extLst>
              <a:ext uri="{FF2B5EF4-FFF2-40B4-BE49-F238E27FC236}">
                <a16:creationId xmlns:a16="http://schemas.microsoft.com/office/drawing/2014/main" id="{282BBCA5-CA93-41C8-A093-8C1F88534DF8}"/>
              </a:ext>
            </a:extLst>
          </p:cNvPr>
          <p:cNvSpPr txBox="1"/>
          <p:nvPr/>
        </p:nvSpPr>
        <p:spPr>
          <a:xfrm>
            <a:off x="2085065" y="5994864"/>
            <a:ext cx="879486" cy="338554"/>
          </a:xfrm>
          <a:prstGeom prst="rect">
            <a:avLst/>
          </a:prstGeom>
          <a:noFill/>
        </p:spPr>
        <p:txBody>
          <a:bodyPr wrap="square" rtlCol="0" anchor="ctr">
            <a:spAutoFit/>
          </a:bodyPr>
          <a:lstStyle/>
          <a:p>
            <a:pPr algn="ctr"/>
            <a:r>
              <a:rPr lang="en-US" altLang="zh-TW" sz="1600" dirty="0"/>
              <a:t>DIP</a:t>
            </a:r>
            <a:endParaRPr lang="zh-TW" altLang="en-US" sz="1600" dirty="0"/>
          </a:p>
        </p:txBody>
      </p:sp>
      <p:sp>
        <p:nvSpPr>
          <p:cNvPr id="93" name="文字方塊 92">
            <a:extLst>
              <a:ext uri="{FF2B5EF4-FFF2-40B4-BE49-F238E27FC236}">
                <a16:creationId xmlns:a16="http://schemas.microsoft.com/office/drawing/2014/main" id="{094E0AAC-6921-4A66-BBB4-4CD5CEDC1C0D}"/>
              </a:ext>
            </a:extLst>
          </p:cNvPr>
          <p:cNvSpPr txBox="1"/>
          <p:nvPr/>
        </p:nvSpPr>
        <p:spPr>
          <a:xfrm>
            <a:off x="2854332" y="6053251"/>
            <a:ext cx="879486" cy="338554"/>
          </a:xfrm>
          <a:prstGeom prst="rect">
            <a:avLst/>
          </a:prstGeom>
          <a:noFill/>
        </p:spPr>
        <p:txBody>
          <a:bodyPr wrap="square" rtlCol="0" anchor="ctr">
            <a:spAutoFit/>
          </a:bodyPr>
          <a:lstStyle/>
          <a:p>
            <a:pPr algn="ctr"/>
            <a:r>
              <a:rPr lang="en-US" altLang="zh-TW" sz="1600" dirty="0"/>
              <a:t>TIP</a:t>
            </a:r>
            <a:endParaRPr lang="zh-TW" altLang="en-US" sz="1600" dirty="0"/>
          </a:p>
        </p:txBody>
      </p:sp>
      <p:sp>
        <p:nvSpPr>
          <p:cNvPr id="97" name="橢圓 96">
            <a:extLst>
              <a:ext uri="{FF2B5EF4-FFF2-40B4-BE49-F238E27FC236}">
                <a16:creationId xmlns:a16="http://schemas.microsoft.com/office/drawing/2014/main" id="{72F55274-4393-4C64-9DA4-DD6BCA051534}"/>
              </a:ext>
            </a:extLst>
          </p:cNvPr>
          <p:cNvSpPr/>
          <p:nvPr/>
        </p:nvSpPr>
        <p:spPr>
          <a:xfrm>
            <a:off x="8524922" y="3418185"/>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0C0F0F22-D194-48B0-A91D-B6393214B321}"/>
              </a:ext>
            </a:extLst>
          </p:cNvPr>
          <p:cNvSpPr/>
          <p:nvPr/>
        </p:nvSpPr>
        <p:spPr>
          <a:xfrm>
            <a:off x="9445213" y="296258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直線接點 98">
            <a:extLst>
              <a:ext uri="{FF2B5EF4-FFF2-40B4-BE49-F238E27FC236}">
                <a16:creationId xmlns:a16="http://schemas.microsoft.com/office/drawing/2014/main" id="{DFDD1340-3A3A-405C-9EE3-A7EFAFF24025}"/>
              </a:ext>
            </a:extLst>
          </p:cNvPr>
          <p:cNvCxnSpPr>
            <a:cxnSpLocks/>
            <a:stCxn id="98" idx="2"/>
            <a:endCxn id="97" idx="7"/>
          </p:cNvCxnSpPr>
          <p:nvPr/>
        </p:nvCxnSpPr>
        <p:spPr>
          <a:xfrm flipH="1">
            <a:off x="8653197" y="3037723"/>
            <a:ext cx="792016" cy="402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3AD47EB8-9B54-4863-944F-4FC8230D6A7E}"/>
              </a:ext>
            </a:extLst>
          </p:cNvPr>
          <p:cNvCxnSpPr>
            <a:cxnSpLocks/>
            <a:stCxn id="97" idx="3"/>
            <a:endCxn id="133" idx="7"/>
          </p:cNvCxnSpPr>
          <p:nvPr/>
        </p:nvCxnSpPr>
        <p:spPr>
          <a:xfrm flipH="1">
            <a:off x="8238527" y="3546460"/>
            <a:ext cx="308403" cy="498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橢圓 132">
            <a:extLst>
              <a:ext uri="{FF2B5EF4-FFF2-40B4-BE49-F238E27FC236}">
                <a16:creationId xmlns:a16="http://schemas.microsoft.com/office/drawing/2014/main" id="{46257C0B-5D3A-4944-8FB5-D5039DC886ED}"/>
              </a:ext>
            </a:extLst>
          </p:cNvPr>
          <p:cNvSpPr/>
          <p:nvPr/>
        </p:nvSpPr>
        <p:spPr>
          <a:xfrm>
            <a:off x="8110252" y="402280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橢圓 134">
            <a:extLst>
              <a:ext uri="{FF2B5EF4-FFF2-40B4-BE49-F238E27FC236}">
                <a16:creationId xmlns:a16="http://schemas.microsoft.com/office/drawing/2014/main" id="{339FC2AD-AF23-40D3-9066-EB3DCF2AAACB}"/>
              </a:ext>
            </a:extLst>
          </p:cNvPr>
          <p:cNvSpPr/>
          <p:nvPr/>
        </p:nvSpPr>
        <p:spPr>
          <a:xfrm>
            <a:off x="9682665" y="269433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橢圓 135">
            <a:extLst>
              <a:ext uri="{FF2B5EF4-FFF2-40B4-BE49-F238E27FC236}">
                <a16:creationId xmlns:a16="http://schemas.microsoft.com/office/drawing/2014/main" id="{B776B918-B33A-4740-ABC4-24F8B200DC96}"/>
              </a:ext>
            </a:extLst>
          </p:cNvPr>
          <p:cNvSpPr/>
          <p:nvPr/>
        </p:nvSpPr>
        <p:spPr>
          <a:xfrm>
            <a:off x="10209474" y="3555422"/>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橢圓 136">
            <a:extLst>
              <a:ext uri="{FF2B5EF4-FFF2-40B4-BE49-F238E27FC236}">
                <a16:creationId xmlns:a16="http://schemas.microsoft.com/office/drawing/2014/main" id="{8F96AFAA-EA25-4308-A1D3-D1EAA4D67007}"/>
              </a:ext>
            </a:extLst>
          </p:cNvPr>
          <p:cNvSpPr/>
          <p:nvPr/>
        </p:nvSpPr>
        <p:spPr>
          <a:xfrm>
            <a:off x="9914993" y="301497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8" name="直線接點 137">
            <a:extLst>
              <a:ext uri="{FF2B5EF4-FFF2-40B4-BE49-F238E27FC236}">
                <a16:creationId xmlns:a16="http://schemas.microsoft.com/office/drawing/2014/main" id="{25BD60F8-5111-4377-BA82-B1A61B7B6808}"/>
              </a:ext>
            </a:extLst>
          </p:cNvPr>
          <p:cNvCxnSpPr>
            <a:cxnSpLocks/>
            <a:stCxn id="137" idx="5"/>
            <a:endCxn id="136" idx="1"/>
          </p:cNvCxnSpPr>
          <p:nvPr/>
        </p:nvCxnSpPr>
        <p:spPr>
          <a:xfrm>
            <a:off x="10043268" y="3143251"/>
            <a:ext cx="188214" cy="4341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1CF3119D-45EB-41D9-A2BD-F58C8F7A964F}"/>
              </a:ext>
            </a:extLst>
          </p:cNvPr>
          <p:cNvCxnSpPr>
            <a:cxnSpLocks/>
            <a:stCxn id="136" idx="5"/>
            <a:endCxn id="140" idx="1"/>
          </p:cNvCxnSpPr>
          <p:nvPr/>
        </p:nvCxnSpPr>
        <p:spPr>
          <a:xfrm>
            <a:off x="10337749" y="3683697"/>
            <a:ext cx="613618" cy="278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AD26119E-D2EC-4488-808A-5FD3762D1D2A}"/>
              </a:ext>
            </a:extLst>
          </p:cNvPr>
          <p:cNvSpPr/>
          <p:nvPr/>
        </p:nvSpPr>
        <p:spPr>
          <a:xfrm>
            <a:off x="10929359" y="394027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3" name="直線接點 152">
            <a:extLst>
              <a:ext uri="{FF2B5EF4-FFF2-40B4-BE49-F238E27FC236}">
                <a16:creationId xmlns:a16="http://schemas.microsoft.com/office/drawing/2014/main" id="{F2C97B4F-7743-4F51-8AAC-ADE4FAB59A3B}"/>
              </a:ext>
            </a:extLst>
          </p:cNvPr>
          <p:cNvCxnSpPr>
            <a:cxnSpLocks/>
            <a:stCxn id="135" idx="3"/>
            <a:endCxn id="98" idx="0"/>
          </p:cNvCxnSpPr>
          <p:nvPr/>
        </p:nvCxnSpPr>
        <p:spPr>
          <a:xfrm flipH="1">
            <a:off x="9520355" y="2822613"/>
            <a:ext cx="184318" cy="1399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接點 155">
            <a:extLst>
              <a:ext uri="{FF2B5EF4-FFF2-40B4-BE49-F238E27FC236}">
                <a16:creationId xmlns:a16="http://schemas.microsoft.com/office/drawing/2014/main" id="{A50D02C8-59DF-4028-AE86-5E2F112732C3}"/>
              </a:ext>
            </a:extLst>
          </p:cNvPr>
          <p:cNvCxnSpPr>
            <a:cxnSpLocks/>
            <a:stCxn id="135" idx="5"/>
            <a:endCxn id="137" idx="0"/>
          </p:cNvCxnSpPr>
          <p:nvPr/>
        </p:nvCxnSpPr>
        <p:spPr>
          <a:xfrm>
            <a:off x="9810940" y="2822613"/>
            <a:ext cx="179195" cy="1923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9" name="文字方塊 158">
            <a:extLst>
              <a:ext uri="{FF2B5EF4-FFF2-40B4-BE49-F238E27FC236}">
                <a16:creationId xmlns:a16="http://schemas.microsoft.com/office/drawing/2014/main" id="{11B57369-93FA-4928-9833-998B9E3F8B53}"/>
              </a:ext>
            </a:extLst>
          </p:cNvPr>
          <p:cNvSpPr txBox="1"/>
          <p:nvPr/>
        </p:nvSpPr>
        <p:spPr>
          <a:xfrm>
            <a:off x="8360142" y="2804308"/>
            <a:ext cx="1022921" cy="338554"/>
          </a:xfrm>
          <a:prstGeom prst="rect">
            <a:avLst/>
          </a:prstGeom>
          <a:noFill/>
        </p:spPr>
        <p:txBody>
          <a:bodyPr wrap="square" rtlCol="0" anchor="ctr">
            <a:spAutoFit/>
          </a:bodyPr>
          <a:lstStyle/>
          <a:p>
            <a:pPr algn="ctr"/>
            <a:r>
              <a:rPr lang="en-US" altLang="zh-TW" sz="1600" dirty="0">
                <a:highlight>
                  <a:srgbClr val="FFFF00"/>
                </a:highlight>
              </a:rPr>
              <a:t>Upper leg  </a:t>
            </a:r>
            <a:endParaRPr lang="zh-TW" altLang="en-US" sz="1600" dirty="0">
              <a:highlight>
                <a:srgbClr val="FFFF00"/>
              </a:highlight>
            </a:endParaRPr>
          </a:p>
        </p:txBody>
      </p:sp>
      <p:sp>
        <p:nvSpPr>
          <p:cNvPr id="160" name="文字方塊 159">
            <a:extLst>
              <a:ext uri="{FF2B5EF4-FFF2-40B4-BE49-F238E27FC236}">
                <a16:creationId xmlns:a16="http://schemas.microsoft.com/office/drawing/2014/main" id="{B5CA0AFB-9C41-4A68-8C4A-2B93E3637AAA}"/>
              </a:ext>
            </a:extLst>
          </p:cNvPr>
          <p:cNvSpPr txBox="1"/>
          <p:nvPr/>
        </p:nvSpPr>
        <p:spPr>
          <a:xfrm>
            <a:off x="7507195" y="3252745"/>
            <a:ext cx="1022921" cy="338554"/>
          </a:xfrm>
          <a:prstGeom prst="rect">
            <a:avLst/>
          </a:prstGeom>
          <a:noFill/>
        </p:spPr>
        <p:txBody>
          <a:bodyPr wrap="square" rtlCol="0" anchor="ctr">
            <a:spAutoFit/>
          </a:bodyPr>
          <a:lstStyle/>
          <a:p>
            <a:pPr algn="ctr"/>
            <a:r>
              <a:rPr lang="en-US" altLang="zh-TW" sz="1600" dirty="0">
                <a:highlight>
                  <a:srgbClr val="FFFF00"/>
                </a:highlight>
              </a:rPr>
              <a:t>Lower leg  </a:t>
            </a:r>
            <a:endParaRPr lang="zh-TW" altLang="en-US" sz="1600" dirty="0">
              <a:highlight>
                <a:srgbClr val="FFFF00"/>
              </a:highlight>
            </a:endParaRPr>
          </a:p>
        </p:txBody>
      </p:sp>
      <p:sp>
        <p:nvSpPr>
          <p:cNvPr id="161" name="文字方塊 160">
            <a:extLst>
              <a:ext uri="{FF2B5EF4-FFF2-40B4-BE49-F238E27FC236}">
                <a16:creationId xmlns:a16="http://schemas.microsoft.com/office/drawing/2014/main" id="{11BFE958-E65A-4605-BB0B-3C34B9C83333}"/>
              </a:ext>
            </a:extLst>
          </p:cNvPr>
          <p:cNvSpPr txBox="1"/>
          <p:nvPr/>
        </p:nvSpPr>
        <p:spPr>
          <a:xfrm>
            <a:off x="9246345" y="2296856"/>
            <a:ext cx="1022921" cy="338554"/>
          </a:xfrm>
          <a:prstGeom prst="rect">
            <a:avLst/>
          </a:prstGeom>
          <a:noFill/>
        </p:spPr>
        <p:txBody>
          <a:bodyPr wrap="square" rtlCol="0" anchor="ctr">
            <a:spAutoFit/>
          </a:bodyPr>
          <a:lstStyle/>
          <a:p>
            <a:pPr algn="ctr"/>
            <a:r>
              <a:rPr lang="en-US" altLang="zh-TW" sz="1600" dirty="0"/>
              <a:t>Hip </a:t>
            </a:r>
            <a:endParaRPr lang="zh-TW" altLang="en-US" sz="1600" dirty="0"/>
          </a:p>
        </p:txBody>
      </p:sp>
      <p:sp>
        <p:nvSpPr>
          <p:cNvPr id="167" name="文字方塊 166">
            <a:extLst>
              <a:ext uri="{FF2B5EF4-FFF2-40B4-BE49-F238E27FC236}">
                <a16:creationId xmlns:a16="http://schemas.microsoft.com/office/drawing/2014/main" id="{EB79E92B-C9E4-493B-A1B8-43B360797C21}"/>
              </a:ext>
            </a:extLst>
          </p:cNvPr>
          <p:cNvSpPr txBox="1"/>
          <p:nvPr/>
        </p:nvSpPr>
        <p:spPr>
          <a:xfrm>
            <a:off x="7269000" y="3915579"/>
            <a:ext cx="1022921" cy="338554"/>
          </a:xfrm>
          <a:prstGeom prst="rect">
            <a:avLst/>
          </a:prstGeom>
          <a:noFill/>
        </p:spPr>
        <p:txBody>
          <a:bodyPr wrap="square" rtlCol="0" anchor="ctr">
            <a:spAutoFit/>
          </a:bodyPr>
          <a:lstStyle/>
          <a:p>
            <a:pPr algn="ctr"/>
            <a:r>
              <a:rPr lang="en-US" altLang="zh-TW" sz="1600" dirty="0"/>
              <a:t>Feet </a:t>
            </a:r>
            <a:endParaRPr lang="zh-TW" altLang="en-US" sz="1600" dirty="0"/>
          </a:p>
        </p:txBody>
      </p:sp>
    </p:spTree>
    <p:extLst>
      <p:ext uri="{BB962C8B-B14F-4D97-AF65-F5344CB8AC3E}">
        <p14:creationId xmlns:p14="http://schemas.microsoft.com/office/powerpoint/2010/main" val="2651629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a:t>
            </a:r>
            <a:r>
              <a:rPr lang="zh-TW" altLang="en-US" b="1" dirty="0"/>
              <a:t> </a:t>
            </a:r>
            <a:r>
              <a:rPr lang="en-US" altLang="zh-TW" b="1" dirty="0"/>
              <a:t>–</a:t>
            </a:r>
            <a:r>
              <a:rPr lang="zh-TW" altLang="en-US" b="1" dirty="0"/>
              <a:t> </a:t>
            </a:r>
            <a:r>
              <a:rPr lang="en-US" altLang="zh-TW" b="1" dirty="0"/>
              <a:t>Performance</a:t>
            </a:r>
            <a:r>
              <a:rPr lang="zh-TW" altLang="en-US" b="1" dirty="0"/>
              <a:t> </a:t>
            </a:r>
          </a:p>
        </p:txBody>
      </p:sp>
      <p:sp>
        <p:nvSpPr>
          <p:cNvPr id="3" name="內容版面配置區 2">
            <a:extLst>
              <a:ext uri="{FF2B5EF4-FFF2-40B4-BE49-F238E27FC236}">
                <a16:creationId xmlns:a16="http://schemas.microsoft.com/office/drawing/2014/main" id="{E2FDED23-4494-4F7C-ACAA-68169A5DDDD7}"/>
              </a:ext>
            </a:extLst>
          </p:cNvPr>
          <p:cNvSpPr>
            <a:spLocks noGrp="1"/>
          </p:cNvSpPr>
          <p:nvPr>
            <p:ph idx="1"/>
          </p:nvPr>
        </p:nvSpPr>
        <p:spPr/>
        <p:txBody>
          <a:bodyPr/>
          <a:lstStyle/>
          <a:p>
            <a:r>
              <a:rPr lang="en-US" altLang="zh-TW" dirty="0"/>
              <a:t>We adopt </a:t>
            </a:r>
            <a:r>
              <a:rPr lang="en-US" altLang="zh-TW" b="1" u="sng" dirty="0"/>
              <a:t>quaternion</a:t>
            </a:r>
            <a:r>
              <a:rPr lang="en-US" altLang="zh-TW" dirty="0"/>
              <a:t> for rotation mapping!! </a:t>
            </a:r>
            <a:endParaRPr lang="zh-TW" altLang="en-US"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36</a:t>
            </a:fld>
            <a:endParaRPr lang="zh-TW" altLang="en-US"/>
          </a:p>
        </p:txBody>
      </p:sp>
      <p:pic>
        <p:nvPicPr>
          <p:cNvPr id="7" name="theisSlideEulerAndQuaternion">
            <a:hlinkClick r:id="" action="ppaction://media"/>
            <a:extLst>
              <a:ext uri="{FF2B5EF4-FFF2-40B4-BE49-F238E27FC236}">
                <a16:creationId xmlns:a16="http://schemas.microsoft.com/office/drawing/2014/main" id="{2CF00F60-FEA9-492C-9FD3-226AFF28EF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0505" y="2368297"/>
            <a:ext cx="7981695" cy="4489703"/>
          </a:xfrm>
          <a:prstGeom prst="rect">
            <a:avLst/>
          </a:prstGeom>
        </p:spPr>
      </p:pic>
      <p:sp>
        <p:nvSpPr>
          <p:cNvPr id="8" name="矩形: 圓角 7">
            <a:extLst>
              <a:ext uri="{FF2B5EF4-FFF2-40B4-BE49-F238E27FC236}">
                <a16:creationId xmlns:a16="http://schemas.microsoft.com/office/drawing/2014/main" id="{747E44F9-8BB9-4AD1-82E0-DA613F4D5E64}"/>
              </a:ext>
            </a:extLst>
          </p:cNvPr>
          <p:cNvSpPr/>
          <p:nvPr/>
        </p:nvSpPr>
        <p:spPr>
          <a:xfrm>
            <a:off x="2362011"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Finger </a:t>
            </a:r>
          </a:p>
          <a:p>
            <a:pPr algn="ctr"/>
            <a:r>
              <a:rPr lang="en-US" altLang="zh-TW" sz="2000" b="1" dirty="0">
                <a:solidFill>
                  <a:schemeClr val="tx1"/>
                </a:solidFill>
              </a:rPr>
              <a:t>performance</a:t>
            </a:r>
            <a:endParaRPr lang="zh-TW" altLang="en-US" sz="2000" b="1" dirty="0">
              <a:solidFill>
                <a:schemeClr val="tx1"/>
              </a:solidFill>
            </a:endParaRPr>
          </a:p>
        </p:txBody>
      </p:sp>
      <p:sp>
        <p:nvSpPr>
          <p:cNvPr id="9" name="矩形: 圓角 8">
            <a:extLst>
              <a:ext uri="{FF2B5EF4-FFF2-40B4-BE49-F238E27FC236}">
                <a16:creationId xmlns:a16="http://schemas.microsoft.com/office/drawing/2014/main" id="{82B6C8E3-B2D1-430F-A634-DD934ECA6A0B}"/>
              </a:ext>
            </a:extLst>
          </p:cNvPr>
          <p:cNvSpPr/>
          <p:nvPr/>
        </p:nvSpPr>
        <p:spPr>
          <a:xfrm>
            <a:off x="414669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Euler angle</a:t>
            </a:r>
            <a:endParaRPr lang="zh-TW" altLang="en-US" sz="2000" b="1" dirty="0">
              <a:solidFill>
                <a:schemeClr val="tx1"/>
              </a:solidFill>
            </a:endParaRPr>
          </a:p>
        </p:txBody>
      </p:sp>
      <p:sp>
        <p:nvSpPr>
          <p:cNvPr id="10" name="矩形: 圓角 9">
            <a:extLst>
              <a:ext uri="{FF2B5EF4-FFF2-40B4-BE49-F238E27FC236}">
                <a16:creationId xmlns:a16="http://schemas.microsoft.com/office/drawing/2014/main" id="{01D4FCC0-F8E1-45B2-8442-127F35D4E59A}"/>
              </a:ext>
            </a:extLst>
          </p:cNvPr>
          <p:cNvSpPr/>
          <p:nvPr/>
        </p:nvSpPr>
        <p:spPr>
          <a:xfrm>
            <a:off x="5931383"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Quaternion</a:t>
            </a:r>
            <a:endParaRPr lang="zh-TW" altLang="en-US" sz="2000" b="1" dirty="0">
              <a:solidFill>
                <a:schemeClr val="tx1"/>
              </a:solidFill>
            </a:endParaRPr>
          </a:p>
        </p:txBody>
      </p:sp>
      <p:sp>
        <p:nvSpPr>
          <p:cNvPr id="11" name="矩形: 圓角 10">
            <a:extLst>
              <a:ext uri="{FF2B5EF4-FFF2-40B4-BE49-F238E27FC236}">
                <a16:creationId xmlns:a16="http://schemas.microsoft.com/office/drawing/2014/main" id="{A140950F-BCEB-415F-AE6E-C236D3B06998}"/>
              </a:ext>
            </a:extLst>
          </p:cNvPr>
          <p:cNvSpPr/>
          <p:nvPr/>
        </p:nvSpPr>
        <p:spPr>
          <a:xfrm>
            <a:off x="771825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Example animation</a:t>
            </a:r>
            <a:endParaRPr lang="zh-TW" altLang="en-US" sz="2000" b="1" dirty="0">
              <a:solidFill>
                <a:schemeClr val="tx1"/>
              </a:solidFill>
            </a:endParaRPr>
          </a:p>
        </p:txBody>
      </p:sp>
    </p:spTree>
    <p:extLst>
      <p:ext uri="{BB962C8B-B14F-4D97-AF65-F5344CB8AC3E}">
        <p14:creationId xmlns:p14="http://schemas.microsoft.com/office/powerpoint/2010/main" val="195500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37</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227575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Inspired by [CoolMoves] </a:t>
            </a:r>
          </a:p>
          <a:p>
            <a:pPr lvl="1"/>
            <a:r>
              <a:rPr lang="en-US" altLang="zh-TW" dirty="0"/>
              <a:t>They use upper body motion to generate lower body motion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38</a:t>
            </a:fld>
            <a:endParaRPr lang="zh-TW" altLang="en-US"/>
          </a:p>
        </p:txBody>
      </p:sp>
      <p:grpSp>
        <p:nvGrpSpPr>
          <p:cNvPr id="85" name="群組 84">
            <a:extLst>
              <a:ext uri="{FF2B5EF4-FFF2-40B4-BE49-F238E27FC236}">
                <a16:creationId xmlns:a16="http://schemas.microsoft.com/office/drawing/2014/main" id="{BB8CF750-9F40-49EF-9539-A520F57A2268}"/>
              </a:ext>
            </a:extLst>
          </p:cNvPr>
          <p:cNvGrpSpPr/>
          <p:nvPr/>
        </p:nvGrpSpPr>
        <p:grpSpPr>
          <a:xfrm>
            <a:off x="838201" y="3827843"/>
            <a:ext cx="7173440" cy="466060"/>
            <a:chOff x="838200" y="3202173"/>
            <a:chExt cx="7173440" cy="466060"/>
          </a:xfrm>
        </p:grpSpPr>
        <p:sp>
          <p:nvSpPr>
            <p:cNvPr id="6" name="橢圓 5">
              <a:extLst>
                <a:ext uri="{FF2B5EF4-FFF2-40B4-BE49-F238E27FC236}">
                  <a16:creationId xmlns:a16="http://schemas.microsoft.com/office/drawing/2014/main" id="{EA27F0DB-D1D2-489F-9469-A0495AE14F5C}"/>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BAA02C0B-B1F6-4FF6-9E68-CB88C6DD784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B920EDC9-FAD9-4DE9-842F-07A9E611C3B5}"/>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7EE253E-BF56-495B-A1F3-F79BCE8F70D1}"/>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FFC088A5-C3C7-45A9-B966-C0F78DDB2056}"/>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B03AD4B1-4AB8-4FF8-8264-25BD1F225B07}"/>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859A93F9-834B-4AD3-BE54-F24447A8904C}"/>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1E0F2444-5892-4BEC-8F2E-2F81601BF441}"/>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AEB030F1-79F8-4D1E-B097-ACBD5D7E2CEB}"/>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7043069C-69A5-46A1-85AC-F1003CC114C9}"/>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9E978C97-69E6-49BA-86ED-E13B993D3C60}"/>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7A505083-D4FC-43C8-ABD7-E1F8C027D2AB}"/>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2B035F4-1A6D-480F-9F47-990F24244597}"/>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5648D511-F2E6-45A0-B62E-358627D6C206}"/>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119FA7D3-5138-4DBA-8CD6-450EE5ED7B6D}"/>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1B5E84C6-12C3-4DB6-9DE1-5008671A0F60}"/>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8E8A2AAF-B9DA-45DA-8A2F-13A0771150B0}"/>
              </a:ext>
            </a:extLst>
          </p:cNvPr>
          <p:cNvGrpSpPr/>
          <p:nvPr/>
        </p:nvGrpSpPr>
        <p:grpSpPr>
          <a:xfrm>
            <a:off x="838201" y="5010409"/>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8" name="群組 57">
            <a:extLst>
              <a:ext uri="{FF2B5EF4-FFF2-40B4-BE49-F238E27FC236}">
                <a16:creationId xmlns:a16="http://schemas.microsoft.com/office/drawing/2014/main" id="{4E778F4B-1683-4EA3-AF3C-4971CF451CE2}"/>
              </a:ext>
            </a:extLst>
          </p:cNvPr>
          <p:cNvGrpSpPr/>
          <p:nvPr/>
        </p:nvGrpSpPr>
        <p:grpSpPr>
          <a:xfrm>
            <a:off x="1286541" y="5593686"/>
            <a:ext cx="3586720" cy="448340"/>
            <a:chOff x="838200" y="3975248"/>
            <a:chExt cx="3586720" cy="448340"/>
          </a:xfrm>
        </p:grpSpPr>
        <p:sp>
          <p:nvSpPr>
            <p:cNvPr id="59" name="矩形 58">
              <a:extLst>
                <a:ext uri="{FF2B5EF4-FFF2-40B4-BE49-F238E27FC236}">
                  <a16:creationId xmlns:a16="http://schemas.microsoft.com/office/drawing/2014/main" id="{3E14E33B-C815-44EF-8F76-9E09F8737047}"/>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10AD2167-1425-420D-BCFF-706A1F77172E}"/>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B2A300F-3D45-4D75-ADDF-A4141F0E1F53}"/>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6D434A80-2309-4B67-932A-D63DB989BB10}"/>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2A547DDC-B3FA-4525-B834-CA153F3F2E0B}"/>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B92FC37-97D1-4318-8269-F2044D4753D7}"/>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D5BDC879-3398-4488-A335-9A94A8699AC1}"/>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7809F52D-B2A4-4A9A-8F1F-72D1A3B51A65}"/>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6" name="群組 85">
            <a:extLst>
              <a:ext uri="{FF2B5EF4-FFF2-40B4-BE49-F238E27FC236}">
                <a16:creationId xmlns:a16="http://schemas.microsoft.com/office/drawing/2014/main" id="{5726B7E4-0004-4F16-B312-F6AC81C41C96}"/>
              </a:ext>
            </a:extLst>
          </p:cNvPr>
          <p:cNvGrpSpPr/>
          <p:nvPr/>
        </p:nvGrpSpPr>
        <p:grpSpPr>
          <a:xfrm>
            <a:off x="838201" y="4078593"/>
            <a:ext cx="7173440" cy="466060"/>
            <a:chOff x="838200" y="3202173"/>
            <a:chExt cx="7173440" cy="466060"/>
          </a:xfrm>
        </p:grpSpPr>
        <p:sp>
          <p:nvSpPr>
            <p:cNvPr id="87" name="橢圓 86">
              <a:extLst>
                <a:ext uri="{FF2B5EF4-FFF2-40B4-BE49-F238E27FC236}">
                  <a16:creationId xmlns:a16="http://schemas.microsoft.com/office/drawing/2014/main" id="{F568F40F-D059-42C5-9876-E680BF564B4F}"/>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0E125D6B-0DE3-4C61-AC47-DC343399E93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88">
              <a:extLst>
                <a:ext uri="{FF2B5EF4-FFF2-40B4-BE49-F238E27FC236}">
                  <a16:creationId xmlns:a16="http://schemas.microsoft.com/office/drawing/2014/main" id="{F117FCB2-F9C4-4E0A-8BEA-E16B2353821B}"/>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4EEE21D6-60CE-4113-AC95-EB68FD270484}"/>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57439573-A38A-49DF-A7E8-508C6AE2EC30}"/>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橢圓 91">
              <a:extLst>
                <a:ext uri="{FF2B5EF4-FFF2-40B4-BE49-F238E27FC236}">
                  <a16:creationId xmlns:a16="http://schemas.microsoft.com/office/drawing/2014/main" id="{3578AD73-CBF6-43D4-A19D-B8F9DD243D9C}"/>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橢圓 92">
              <a:extLst>
                <a:ext uri="{FF2B5EF4-FFF2-40B4-BE49-F238E27FC236}">
                  <a16:creationId xmlns:a16="http://schemas.microsoft.com/office/drawing/2014/main" id="{A9C78996-4F8E-4470-BE45-FC1619C39E38}"/>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橢圓 93">
              <a:extLst>
                <a:ext uri="{FF2B5EF4-FFF2-40B4-BE49-F238E27FC236}">
                  <a16:creationId xmlns:a16="http://schemas.microsoft.com/office/drawing/2014/main" id="{1AD97620-0032-4DA7-8744-2D6128244A8F}"/>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E0260305-23D0-46EE-85D8-848F0E7F7C6E}"/>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34AAD069-433D-4018-B4CD-A216610268DC}"/>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橢圓 96">
              <a:extLst>
                <a:ext uri="{FF2B5EF4-FFF2-40B4-BE49-F238E27FC236}">
                  <a16:creationId xmlns:a16="http://schemas.microsoft.com/office/drawing/2014/main" id="{6A466C62-4F90-4B9D-81BA-B952625FC8B7}"/>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716CB0B8-F2BC-4950-8E13-4B1F24260145}"/>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橢圓 98">
              <a:extLst>
                <a:ext uri="{FF2B5EF4-FFF2-40B4-BE49-F238E27FC236}">
                  <a16:creationId xmlns:a16="http://schemas.microsoft.com/office/drawing/2014/main" id="{D359AA70-D896-43BB-A8D7-411F162AE7F9}"/>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橢圓 99">
              <a:extLst>
                <a:ext uri="{FF2B5EF4-FFF2-40B4-BE49-F238E27FC236}">
                  <a16:creationId xmlns:a16="http://schemas.microsoft.com/office/drawing/2014/main" id="{3DB2AE6D-8CC1-4732-9DFB-472F6440BD60}"/>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橢圓 100">
              <a:extLst>
                <a:ext uri="{FF2B5EF4-FFF2-40B4-BE49-F238E27FC236}">
                  <a16:creationId xmlns:a16="http://schemas.microsoft.com/office/drawing/2014/main" id="{9379E1E4-0BC2-4586-95A7-E9A5CDB3EFAF}"/>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橢圓 101">
              <a:extLst>
                <a:ext uri="{FF2B5EF4-FFF2-40B4-BE49-F238E27FC236}">
                  <a16:creationId xmlns:a16="http://schemas.microsoft.com/office/drawing/2014/main" id="{CD248375-20BE-47E4-886A-BE000594C157}"/>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51E66E04-F570-45F5-8E6E-272D745E358A}"/>
              </a:ext>
            </a:extLst>
          </p:cNvPr>
          <p:cNvGrpSpPr/>
          <p:nvPr/>
        </p:nvGrpSpPr>
        <p:grpSpPr>
          <a:xfrm>
            <a:off x="843525" y="4301850"/>
            <a:ext cx="7173440" cy="466060"/>
            <a:chOff x="838200" y="3202173"/>
            <a:chExt cx="7173440" cy="466060"/>
          </a:xfrm>
        </p:grpSpPr>
        <p:sp>
          <p:nvSpPr>
            <p:cNvPr id="104" name="橢圓 103">
              <a:extLst>
                <a:ext uri="{FF2B5EF4-FFF2-40B4-BE49-F238E27FC236}">
                  <a16:creationId xmlns:a16="http://schemas.microsoft.com/office/drawing/2014/main" id="{E1ED3577-1C9B-4026-B189-3464A3BE4946}"/>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104">
              <a:extLst>
                <a:ext uri="{FF2B5EF4-FFF2-40B4-BE49-F238E27FC236}">
                  <a16:creationId xmlns:a16="http://schemas.microsoft.com/office/drawing/2014/main" id="{56C419FE-BCFD-47B6-BA03-CFB758BBB514}"/>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橢圓 105">
              <a:extLst>
                <a:ext uri="{FF2B5EF4-FFF2-40B4-BE49-F238E27FC236}">
                  <a16:creationId xmlns:a16="http://schemas.microsoft.com/office/drawing/2014/main" id="{19DA7F42-4635-491B-87ED-D69369046A78}"/>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a:extLst>
                <a:ext uri="{FF2B5EF4-FFF2-40B4-BE49-F238E27FC236}">
                  <a16:creationId xmlns:a16="http://schemas.microsoft.com/office/drawing/2014/main" id="{0CBDCD20-CD25-4DA8-9669-6FC6C266D8B3}"/>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26B3B148-705F-4F5C-A1E1-397C338D6345}"/>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382955DF-A891-4543-BC2B-4E563E8E9D50}"/>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橢圓 109">
              <a:extLst>
                <a:ext uri="{FF2B5EF4-FFF2-40B4-BE49-F238E27FC236}">
                  <a16:creationId xmlns:a16="http://schemas.microsoft.com/office/drawing/2014/main" id="{70272DA0-5D70-45E2-B1ED-FB077563D261}"/>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D721EA3D-D503-4E48-8C8D-3A9A7471C53B}"/>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橢圓 111">
              <a:extLst>
                <a:ext uri="{FF2B5EF4-FFF2-40B4-BE49-F238E27FC236}">
                  <a16:creationId xmlns:a16="http://schemas.microsoft.com/office/drawing/2014/main" id="{4AA8FE9E-A926-41E4-96F3-4A7F6DFBC5C1}"/>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橢圓 112">
              <a:extLst>
                <a:ext uri="{FF2B5EF4-FFF2-40B4-BE49-F238E27FC236}">
                  <a16:creationId xmlns:a16="http://schemas.microsoft.com/office/drawing/2014/main" id="{18E0017F-F3F5-40EA-8DC8-11175EBAD941}"/>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DE01D806-4648-4797-B6B0-4D4914F214B2}"/>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114">
              <a:extLst>
                <a:ext uri="{FF2B5EF4-FFF2-40B4-BE49-F238E27FC236}">
                  <a16:creationId xmlns:a16="http://schemas.microsoft.com/office/drawing/2014/main" id="{A2860F2F-DCA9-4A08-AFCB-754D26A279C4}"/>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115">
              <a:extLst>
                <a:ext uri="{FF2B5EF4-FFF2-40B4-BE49-F238E27FC236}">
                  <a16:creationId xmlns:a16="http://schemas.microsoft.com/office/drawing/2014/main" id="{91800643-B2B2-4B06-8B52-BCF2DCD4DE5F}"/>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116">
              <a:extLst>
                <a:ext uri="{FF2B5EF4-FFF2-40B4-BE49-F238E27FC236}">
                  <a16:creationId xmlns:a16="http://schemas.microsoft.com/office/drawing/2014/main" id="{F6635B42-C282-47A1-B748-0D5223E1E273}"/>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a:extLst>
                <a:ext uri="{FF2B5EF4-FFF2-40B4-BE49-F238E27FC236}">
                  <a16:creationId xmlns:a16="http://schemas.microsoft.com/office/drawing/2014/main" id="{A198883A-92A2-498D-A4D1-08E69502105C}"/>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a:extLst>
                <a:ext uri="{FF2B5EF4-FFF2-40B4-BE49-F238E27FC236}">
                  <a16:creationId xmlns:a16="http://schemas.microsoft.com/office/drawing/2014/main" id="{8FB13DDB-27A9-4F26-B588-50954A25123D}"/>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0" name="文字方塊 119">
            <a:extLst>
              <a:ext uri="{FF2B5EF4-FFF2-40B4-BE49-F238E27FC236}">
                <a16:creationId xmlns:a16="http://schemas.microsoft.com/office/drawing/2014/main" id="{3853B3AD-02BA-4F26-B858-6D7578CEA768}"/>
              </a:ext>
            </a:extLst>
          </p:cNvPr>
          <p:cNvSpPr txBox="1"/>
          <p:nvPr/>
        </p:nvSpPr>
        <p:spPr>
          <a:xfrm>
            <a:off x="244550" y="3885067"/>
            <a:ext cx="510363" cy="369332"/>
          </a:xfrm>
          <a:prstGeom prst="rect">
            <a:avLst/>
          </a:prstGeom>
          <a:noFill/>
        </p:spPr>
        <p:txBody>
          <a:bodyPr wrap="square" rtlCol="0" anchor="ctr">
            <a:spAutoFit/>
          </a:bodyPr>
          <a:lstStyle/>
          <a:p>
            <a:pPr algn="ctr"/>
            <a:r>
              <a:rPr lang="en-US" altLang="zh-TW" b="1" dirty="0"/>
              <a:t>X</a:t>
            </a:r>
            <a:endParaRPr lang="zh-TW" altLang="en-US" b="1" dirty="0"/>
          </a:p>
        </p:txBody>
      </p:sp>
      <p:sp>
        <p:nvSpPr>
          <p:cNvPr id="121" name="文字方塊 120">
            <a:extLst>
              <a:ext uri="{FF2B5EF4-FFF2-40B4-BE49-F238E27FC236}">
                <a16:creationId xmlns:a16="http://schemas.microsoft.com/office/drawing/2014/main" id="{920EE6B6-687A-4E4C-A46B-3EC44B9AEA2D}"/>
              </a:ext>
            </a:extLst>
          </p:cNvPr>
          <p:cNvSpPr txBox="1"/>
          <p:nvPr/>
        </p:nvSpPr>
        <p:spPr>
          <a:xfrm>
            <a:off x="244550" y="4126044"/>
            <a:ext cx="510363" cy="369332"/>
          </a:xfrm>
          <a:prstGeom prst="rect">
            <a:avLst/>
          </a:prstGeom>
          <a:noFill/>
        </p:spPr>
        <p:txBody>
          <a:bodyPr wrap="square" rtlCol="0" anchor="ctr">
            <a:spAutoFit/>
          </a:bodyPr>
          <a:lstStyle/>
          <a:p>
            <a:pPr algn="ctr"/>
            <a:r>
              <a:rPr lang="en-US" altLang="zh-TW" b="1" dirty="0"/>
              <a:t>Y</a:t>
            </a:r>
            <a:endParaRPr lang="zh-TW" altLang="en-US" b="1" dirty="0"/>
          </a:p>
        </p:txBody>
      </p:sp>
      <p:sp>
        <p:nvSpPr>
          <p:cNvPr id="122" name="文字方塊 121">
            <a:extLst>
              <a:ext uri="{FF2B5EF4-FFF2-40B4-BE49-F238E27FC236}">
                <a16:creationId xmlns:a16="http://schemas.microsoft.com/office/drawing/2014/main" id="{2D4B8BC4-BABA-49C6-8412-D5D8EE3A8C0F}"/>
              </a:ext>
            </a:extLst>
          </p:cNvPr>
          <p:cNvSpPr txBox="1"/>
          <p:nvPr/>
        </p:nvSpPr>
        <p:spPr>
          <a:xfrm>
            <a:off x="244549" y="4356941"/>
            <a:ext cx="510363" cy="369332"/>
          </a:xfrm>
          <a:prstGeom prst="rect">
            <a:avLst/>
          </a:prstGeom>
          <a:noFill/>
        </p:spPr>
        <p:txBody>
          <a:bodyPr wrap="square" rtlCol="0" anchor="ctr">
            <a:spAutoFit/>
          </a:bodyPr>
          <a:lstStyle/>
          <a:p>
            <a:pPr algn="ctr"/>
            <a:r>
              <a:rPr lang="en-US" altLang="zh-TW" b="1" dirty="0"/>
              <a:t>Z</a:t>
            </a:r>
            <a:endParaRPr lang="zh-TW" altLang="en-US" b="1" dirty="0"/>
          </a:p>
        </p:txBody>
      </p:sp>
      <p:sp>
        <p:nvSpPr>
          <p:cNvPr id="123" name="文字方塊 122">
            <a:extLst>
              <a:ext uri="{FF2B5EF4-FFF2-40B4-BE49-F238E27FC236}">
                <a16:creationId xmlns:a16="http://schemas.microsoft.com/office/drawing/2014/main" id="{EF64F0F2-26DB-461A-879F-B89FEDD9BDCF}"/>
              </a:ext>
            </a:extLst>
          </p:cNvPr>
          <p:cNvSpPr txBox="1"/>
          <p:nvPr/>
        </p:nvSpPr>
        <p:spPr>
          <a:xfrm>
            <a:off x="244549" y="5049913"/>
            <a:ext cx="510363" cy="369332"/>
          </a:xfrm>
          <a:prstGeom prst="rect">
            <a:avLst/>
          </a:prstGeom>
          <a:noFill/>
        </p:spPr>
        <p:txBody>
          <a:bodyPr wrap="square" rtlCol="0" anchor="ctr">
            <a:spAutoFit/>
          </a:bodyPr>
          <a:lstStyle/>
          <a:p>
            <a:pPr algn="ctr"/>
            <a:r>
              <a:rPr lang="en-US" altLang="zh-TW" b="1" dirty="0"/>
              <a:t>FV</a:t>
            </a:r>
            <a:endParaRPr lang="zh-TW" altLang="en-US" b="1" dirty="0"/>
          </a:p>
        </p:txBody>
      </p:sp>
      <p:sp>
        <p:nvSpPr>
          <p:cNvPr id="124" name="文字方塊 123">
            <a:extLst>
              <a:ext uri="{FF2B5EF4-FFF2-40B4-BE49-F238E27FC236}">
                <a16:creationId xmlns:a16="http://schemas.microsoft.com/office/drawing/2014/main" id="{8FEFC678-E4A9-4AA4-A056-C532A7AC722E}"/>
              </a:ext>
            </a:extLst>
          </p:cNvPr>
          <p:cNvSpPr txBox="1"/>
          <p:nvPr/>
        </p:nvSpPr>
        <p:spPr>
          <a:xfrm>
            <a:off x="671626" y="5671042"/>
            <a:ext cx="510363" cy="369332"/>
          </a:xfrm>
          <a:prstGeom prst="rect">
            <a:avLst/>
          </a:prstGeom>
          <a:noFill/>
        </p:spPr>
        <p:txBody>
          <a:bodyPr wrap="square" rtlCol="0" anchor="ctr">
            <a:spAutoFit/>
          </a:bodyPr>
          <a:lstStyle/>
          <a:p>
            <a:pPr algn="ctr"/>
            <a:r>
              <a:rPr lang="en-US" altLang="zh-TW" b="1" dirty="0"/>
              <a:t>FV</a:t>
            </a:r>
            <a:endParaRPr lang="zh-TW" altLang="en-US" b="1" dirty="0"/>
          </a:p>
        </p:txBody>
      </p:sp>
      <p:cxnSp>
        <p:nvCxnSpPr>
          <p:cNvPr id="126" name="直線單箭頭接點 125">
            <a:extLst>
              <a:ext uri="{FF2B5EF4-FFF2-40B4-BE49-F238E27FC236}">
                <a16:creationId xmlns:a16="http://schemas.microsoft.com/office/drawing/2014/main" id="{613DDB89-92C2-40CA-9B49-102BB31DADE1}"/>
              </a:ext>
            </a:extLst>
          </p:cNvPr>
          <p:cNvCxnSpPr>
            <a:stCxn id="104" idx="4"/>
            <a:endCxn id="45" idx="0"/>
          </p:cNvCxnSpPr>
          <p:nvPr/>
        </p:nvCxnSpPr>
        <p:spPr>
          <a:xfrm flipH="1">
            <a:off x="106237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C62D50E2-806D-4462-AFE2-B6D16043F743}"/>
              </a:ext>
            </a:extLst>
          </p:cNvPr>
          <p:cNvCxnSpPr>
            <a:cxnSpLocks/>
            <a:stCxn id="105" idx="4"/>
            <a:endCxn id="50" idx="0"/>
          </p:cNvCxnSpPr>
          <p:nvPr/>
        </p:nvCxnSpPr>
        <p:spPr>
          <a:xfrm flipH="1">
            <a:off x="151071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559CD67E-DF2A-4DD6-9DA9-D85F1F360D40}"/>
              </a:ext>
            </a:extLst>
          </p:cNvPr>
          <p:cNvGrpSpPr/>
          <p:nvPr/>
        </p:nvGrpSpPr>
        <p:grpSpPr>
          <a:xfrm>
            <a:off x="3011637" y="6274594"/>
            <a:ext cx="136526" cy="461701"/>
            <a:chOff x="3011637" y="6274594"/>
            <a:chExt cx="136526" cy="461701"/>
          </a:xfrm>
        </p:grpSpPr>
        <p:sp>
          <p:nvSpPr>
            <p:cNvPr id="131" name="橢圓 130">
              <a:extLst>
                <a:ext uri="{FF2B5EF4-FFF2-40B4-BE49-F238E27FC236}">
                  <a16:creationId xmlns:a16="http://schemas.microsoft.com/office/drawing/2014/main" id="{5FE97D0C-2AD1-4331-AD81-31EA3B0935B9}"/>
                </a:ext>
              </a:extLst>
            </p:cNvPr>
            <p:cNvSpPr/>
            <p:nvPr/>
          </p:nvSpPr>
          <p:spPr>
            <a:xfrm>
              <a:off x="3011638" y="6274594"/>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2" name="橢圓 131">
              <a:extLst>
                <a:ext uri="{FF2B5EF4-FFF2-40B4-BE49-F238E27FC236}">
                  <a16:creationId xmlns:a16="http://schemas.microsoft.com/office/drawing/2014/main" id="{BCECA40B-A01A-44BF-880D-FA035580C343}"/>
                </a:ext>
              </a:extLst>
            </p:cNvPr>
            <p:cNvSpPr/>
            <p:nvPr/>
          </p:nvSpPr>
          <p:spPr>
            <a:xfrm>
              <a:off x="3011638" y="6437182"/>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3" name="橢圓 132">
              <a:extLst>
                <a:ext uri="{FF2B5EF4-FFF2-40B4-BE49-F238E27FC236}">
                  <a16:creationId xmlns:a16="http://schemas.microsoft.com/office/drawing/2014/main" id="{1D70DBFF-1FF3-44F8-8892-38317F16B96B}"/>
                </a:ext>
              </a:extLst>
            </p:cNvPr>
            <p:cNvSpPr/>
            <p:nvPr/>
          </p:nvSpPr>
          <p:spPr>
            <a:xfrm>
              <a:off x="3011637" y="6599770"/>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134" name="直線單箭頭接點 133">
            <a:extLst>
              <a:ext uri="{FF2B5EF4-FFF2-40B4-BE49-F238E27FC236}">
                <a16:creationId xmlns:a16="http://schemas.microsoft.com/office/drawing/2014/main" id="{D51E6671-AEC4-4FC0-A0BD-21BF7C9B4D44}"/>
              </a:ext>
            </a:extLst>
          </p:cNvPr>
          <p:cNvCxnSpPr>
            <a:cxnSpLocks/>
          </p:cNvCxnSpPr>
          <p:nvPr/>
        </p:nvCxnSpPr>
        <p:spPr>
          <a:xfrm flipH="1">
            <a:off x="1961700" y="4775857"/>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AE8E8A01-43A9-48BA-92E5-E803F1A640ED}"/>
              </a:ext>
            </a:extLst>
          </p:cNvPr>
          <p:cNvCxnSpPr>
            <a:cxnSpLocks/>
          </p:cNvCxnSpPr>
          <p:nvPr/>
        </p:nvCxnSpPr>
        <p:spPr>
          <a:xfrm flipH="1">
            <a:off x="2418029" y="475019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11A3FE1E-5EC9-4A58-AD6E-45F0EC4CB502}"/>
              </a:ext>
            </a:extLst>
          </p:cNvPr>
          <p:cNvCxnSpPr>
            <a:cxnSpLocks/>
          </p:cNvCxnSpPr>
          <p:nvPr/>
        </p:nvCxnSpPr>
        <p:spPr>
          <a:xfrm flipH="1">
            <a:off x="2863694" y="4764672"/>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圖片 23">
            <a:extLst>
              <a:ext uri="{FF2B5EF4-FFF2-40B4-BE49-F238E27FC236}">
                <a16:creationId xmlns:a16="http://schemas.microsoft.com/office/drawing/2014/main" id="{B62ECBC0-2B2E-4242-9F37-3B064142F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064" y="3030362"/>
            <a:ext cx="3885406" cy="2184474"/>
          </a:xfrm>
          <a:prstGeom prst="rect">
            <a:avLst/>
          </a:prstGeom>
        </p:spPr>
      </p:pic>
    </p:spTree>
    <p:extLst>
      <p:ext uri="{BB962C8B-B14F-4D97-AF65-F5344CB8AC3E}">
        <p14:creationId xmlns:p14="http://schemas.microsoft.com/office/powerpoint/2010/main" val="4174948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Augmentation </a:t>
            </a:r>
          </a:p>
          <a:p>
            <a:pPr lvl="1"/>
            <a:r>
              <a:rPr lang="en-US" altLang="zh-TW" dirty="0"/>
              <a:t>Since speed between finger and avatar’s leg may differ </a:t>
            </a:r>
          </a:p>
          <a:p>
            <a:pPr lvl="1"/>
            <a:r>
              <a:rPr lang="en-US" altLang="zh-TW" dirty="0"/>
              <a:t> 5 speed ratios are used for augmentation</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39</a:t>
            </a:fld>
            <a:endParaRPr lang="zh-TW" altLang="en-US"/>
          </a:p>
        </p:txBody>
      </p:sp>
      <p:grpSp>
        <p:nvGrpSpPr>
          <p:cNvPr id="57" name="群組 56">
            <a:extLst>
              <a:ext uri="{FF2B5EF4-FFF2-40B4-BE49-F238E27FC236}">
                <a16:creationId xmlns:a16="http://schemas.microsoft.com/office/drawing/2014/main" id="{8E8A2AAF-B9DA-45DA-8A2F-13A0771150B0}"/>
              </a:ext>
            </a:extLst>
          </p:cNvPr>
          <p:cNvGrpSpPr/>
          <p:nvPr/>
        </p:nvGrpSpPr>
        <p:grpSpPr>
          <a:xfrm>
            <a:off x="725759" y="3403381"/>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10F4D1A-D51F-4739-8F58-C4BE4B0BCCCD}"/>
              </a:ext>
            </a:extLst>
          </p:cNvPr>
          <p:cNvGrpSpPr/>
          <p:nvPr/>
        </p:nvGrpSpPr>
        <p:grpSpPr>
          <a:xfrm>
            <a:off x="956279" y="4263870"/>
            <a:ext cx="3138380" cy="448340"/>
            <a:chOff x="838200" y="3975248"/>
            <a:chExt cx="3138380" cy="448340"/>
          </a:xfrm>
          <a:solidFill>
            <a:schemeClr val="bg2"/>
          </a:solidFill>
        </p:grpSpPr>
        <p:sp>
          <p:nvSpPr>
            <p:cNvPr id="83" name="矩形 82">
              <a:extLst>
                <a:ext uri="{FF2B5EF4-FFF2-40B4-BE49-F238E27FC236}">
                  <a16:creationId xmlns:a16="http://schemas.microsoft.com/office/drawing/2014/main" id="{78FD382A-879C-47C9-A54C-EAD713D15A64}"/>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10A99846-0DD0-4103-8F2F-F3C171A37C3E}"/>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矩形 124">
              <a:extLst>
                <a:ext uri="{FF2B5EF4-FFF2-40B4-BE49-F238E27FC236}">
                  <a16:creationId xmlns:a16="http://schemas.microsoft.com/office/drawing/2014/main" id="{E7F7E688-4D50-41EE-A67D-1D385ED5734C}"/>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127">
              <a:extLst>
                <a:ext uri="{FF2B5EF4-FFF2-40B4-BE49-F238E27FC236}">
                  <a16:creationId xmlns:a16="http://schemas.microsoft.com/office/drawing/2014/main" id="{7CB7E820-E6D7-441E-8442-BEEBD77D8385}"/>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矩形 128">
              <a:extLst>
                <a:ext uri="{FF2B5EF4-FFF2-40B4-BE49-F238E27FC236}">
                  <a16:creationId xmlns:a16="http://schemas.microsoft.com/office/drawing/2014/main" id="{6264DA89-AC40-4F63-A515-FF58B5C0EED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129">
              <a:extLst>
                <a:ext uri="{FF2B5EF4-FFF2-40B4-BE49-F238E27FC236}">
                  <a16:creationId xmlns:a16="http://schemas.microsoft.com/office/drawing/2014/main" id="{DEF1E03A-F380-46E0-A6E0-18411AC43CEF}"/>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30">
              <a:extLst>
                <a:ext uri="{FF2B5EF4-FFF2-40B4-BE49-F238E27FC236}">
                  <a16:creationId xmlns:a16="http://schemas.microsoft.com/office/drawing/2014/main" id="{96E50B19-263D-40FC-88EB-0F990037FCC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接點: 弧形 22">
            <a:extLst>
              <a:ext uri="{FF2B5EF4-FFF2-40B4-BE49-F238E27FC236}">
                <a16:creationId xmlns:a16="http://schemas.microsoft.com/office/drawing/2014/main" id="{B8642DB1-9E86-48BE-AD3F-07E62C9930EB}"/>
              </a:ext>
            </a:extLst>
          </p:cNvPr>
          <p:cNvCxnSpPr>
            <a:stCxn id="56" idx="2"/>
            <a:endCxn id="55" idx="2"/>
          </p:cNvCxnSpPr>
          <p:nvPr/>
        </p:nvCxnSpPr>
        <p:spPr>
          <a:xfrm rot="5400000">
            <a:off x="38641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接點: 弧形 132">
            <a:extLst>
              <a:ext uri="{FF2B5EF4-FFF2-40B4-BE49-F238E27FC236}">
                <a16:creationId xmlns:a16="http://schemas.microsoft.com/office/drawing/2014/main" id="{9F0911EE-C8EC-421A-908E-376026C7F538}"/>
              </a:ext>
            </a:extLst>
          </p:cNvPr>
          <p:cNvCxnSpPr>
            <a:cxnSpLocks/>
            <a:stCxn id="54" idx="2"/>
            <a:endCxn id="53" idx="2"/>
          </p:cNvCxnSpPr>
          <p:nvPr/>
        </p:nvCxnSpPr>
        <p:spPr>
          <a:xfrm rot="5400000">
            <a:off x="296745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接點: 弧形 133">
            <a:extLst>
              <a:ext uri="{FF2B5EF4-FFF2-40B4-BE49-F238E27FC236}">
                <a16:creationId xmlns:a16="http://schemas.microsoft.com/office/drawing/2014/main" id="{CDCDFC9F-EB68-42D6-BE89-EB6DC0184336}"/>
              </a:ext>
            </a:extLst>
          </p:cNvPr>
          <p:cNvCxnSpPr>
            <a:cxnSpLocks/>
            <a:stCxn id="55" idx="2"/>
            <a:endCxn id="54" idx="2"/>
          </p:cNvCxnSpPr>
          <p:nvPr/>
        </p:nvCxnSpPr>
        <p:spPr>
          <a:xfrm rot="5400000">
            <a:off x="34157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接點: 弧形 134">
            <a:extLst>
              <a:ext uri="{FF2B5EF4-FFF2-40B4-BE49-F238E27FC236}">
                <a16:creationId xmlns:a16="http://schemas.microsoft.com/office/drawing/2014/main" id="{D278E5E8-4E86-45E7-8A6D-4CE6FE1475C7}"/>
              </a:ext>
            </a:extLst>
          </p:cNvPr>
          <p:cNvCxnSpPr>
            <a:cxnSpLocks/>
            <a:stCxn id="53" idx="2"/>
            <a:endCxn id="52" idx="2"/>
          </p:cNvCxnSpPr>
          <p:nvPr/>
        </p:nvCxnSpPr>
        <p:spPr>
          <a:xfrm rot="5400000">
            <a:off x="251911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接點: 弧形 135">
            <a:extLst>
              <a:ext uri="{FF2B5EF4-FFF2-40B4-BE49-F238E27FC236}">
                <a16:creationId xmlns:a16="http://schemas.microsoft.com/office/drawing/2014/main" id="{C0DCFD92-F688-441D-9F2B-CE797132A6AD}"/>
              </a:ext>
            </a:extLst>
          </p:cNvPr>
          <p:cNvCxnSpPr>
            <a:cxnSpLocks/>
            <a:stCxn id="52" idx="2"/>
            <a:endCxn id="51" idx="2"/>
          </p:cNvCxnSpPr>
          <p:nvPr/>
        </p:nvCxnSpPr>
        <p:spPr>
          <a:xfrm rot="5400000">
            <a:off x="207077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接點: 弧形 136">
            <a:extLst>
              <a:ext uri="{FF2B5EF4-FFF2-40B4-BE49-F238E27FC236}">
                <a16:creationId xmlns:a16="http://schemas.microsoft.com/office/drawing/2014/main" id="{943B28BB-A610-41E0-B4BA-6B285F13998A}"/>
              </a:ext>
            </a:extLst>
          </p:cNvPr>
          <p:cNvCxnSpPr>
            <a:cxnSpLocks/>
            <a:stCxn id="51" idx="2"/>
            <a:endCxn id="50" idx="2"/>
          </p:cNvCxnSpPr>
          <p:nvPr/>
        </p:nvCxnSpPr>
        <p:spPr>
          <a:xfrm rot="5400000">
            <a:off x="16224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接點: 弧形 137">
            <a:extLst>
              <a:ext uri="{FF2B5EF4-FFF2-40B4-BE49-F238E27FC236}">
                <a16:creationId xmlns:a16="http://schemas.microsoft.com/office/drawing/2014/main" id="{3CDFDF45-826B-4222-B14D-ECF75CEBADC7}"/>
              </a:ext>
            </a:extLst>
          </p:cNvPr>
          <p:cNvCxnSpPr>
            <a:cxnSpLocks/>
            <a:stCxn id="50" idx="2"/>
            <a:endCxn id="45" idx="2"/>
          </p:cNvCxnSpPr>
          <p:nvPr/>
        </p:nvCxnSpPr>
        <p:spPr>
          <a:xfrm rot="5400000">
            <a:off x="11740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358D0138-755C-4334-B9A3-BA8197DB92B1}"/>
              </a:ext>
            </a:extLst>
          </p:cNvPr>
          <p:cNvSpPr txBox="1"/>
          <p:nvPr/>
        </p:nvSpPr>
        <p:spPr>
          <a:xfrm>
            <a:off x="-21104" y="4303374"/>
            <a:ext cx="862123" cy="369332"/>
          </a:xfrm>
          <a:prstGeom prst="rect">
            <a:avLst/>
          </a:prstGeom>
          <a:noFill/>
        </p:spPr>
        <p:txBody>
          <a:bodyPr wrap="square" rtlCol="0" anchor="ctr">
            <a:spAutoFit/>
          </a:bodyPr>
          <a:lstStyle/>
          <a:p>
            <a:pPr algn="ctr"/>
            <a:r>
              <a:rPr lang="en-US" altLang="zh-TW" b="1" dirty="0"/>
              <a:t>Speed</a:t>
            </a:r>
            <a:endParaRPr lang="zh-TW" altLang="en-US" b="1" dirty="0"/>
          </a:p>
        </p:txBody>
      </p:sp>
      <p:grpSp>
        <p:nvGrpSpPr>
          <p:cNvPr id="140" name="群組 139">
            <a:extLst>
              <a:ext uri="{FF2B5EF4-FFF2-40B4-BE49-F238E27FC236}">
                <a16:creationId xmlns:a16="http://schemas.microsoft.com/office/drawing/2014/main" id="{071DF6B1-4FAC-4F1F-A723-29646016CF7E}"/>
              </a:ext>
            </a:extLst>
          </p:cNvPr>
          <p:cNvGrpSpPr/>
          <p:nvPr/>
        </p:nvGrpSpPr>
        <p:grpSpPr>
          <a:xfrm>
            <a:off x="7426443" y="5077337"/>
            <a:ext cx="3138380" cy="448340"/>
            <a:chOff x="838200" y="3975248"/>
            <a:chExt cx="3138380" cy="448340"/>
          </a:xfrm>
          <a:solidFill>
            <a:schemeClr val="bg2"/>
          </a:solidFill>
        </p:grpSpPr>
        <p:sp>
          <p:nvSpPr>
            <p:cNvPr id="141" name="矩形 140">
              <a:extLst>
                <a:ext uri="{FF2B5EF4-FFF2-40B4-BE49-F238E27FC236}">
                  <a16:creationId xmlns:a16="http://schemas.microsoft.com/office/drawing/2014/main" id="{DF2CF0D2-CB84-4284-B081-0608297EB133}"/>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a:extLst>
                <a:ext uri="{FF2B5EF4-FFF2-40B4-BE49-F238E27FC236}">
                  <a16:creationId xmlns:a16="http://schemas.microsoft.com/office/drawing/2014/main" id="{54176B48-A481-4E0D-92A3-860449981321}"/>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矩形 142">
              <a:extLst>
                <a:ext uri="{FF2B5EF4-FFF2-40B4-BE49-F238E27FC236}">
                  <a16:creationId xmlns:a16="http://schemas.microsoft.com/office/drawing/2014/main" id="{C3E23E3E-42FF-4ABF-8133-F52AD4135F6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矩形 143">
              <a:extLst>
                <a:ext uri="{FF2B5EF4-FFF2-40B4-BE49-F238E27FC236}">
                  <a16:creationId xmlns:a16="http://schemas.microsoft.com/office/drawing/2014/main" id="{4DD08266-09E2-4826-8354-1FACEDE323F4}"/>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144">
              <a:extLst>
                <a:ext uri="{FF2B5EF4-FFF2-40B4-BE49-F238E27FC236}">
                  <a16:creationId xmlns:a16="http://schemas.microsoft.com/office/drawing/2014/main" id="{0BAC6949-A3A1-4E4B-86DC-7EB802C86D2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145">
              <a:extLst>
                <a:ext uri="{FF2B5EF4-FFF2-40B4-BE49-F238E27FC236}">
                  <a16:creationId xmlns:a16="http://schemas.microsoft.com/office/drawing/2014/main" id="{80502B20-611B-40F1-BE90-2AFBE7F7521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矩形 146">
              <a:extLst>
                <a:ext uri="{FF2B5EF4-FFF2-40B4-BE49-F238E27FC236}">
                  <a16:creationId xmlns:a16="http://schemas.microsoft.com/office/drawing/2014/main" id="{350E5230-C050-490B-A042-374DBFB3901F}"/>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0" name="群組 179">
            <a:extLst>
              <a:ext uri="{FF2B5EF4-FFF2-40B4-BE49-F238E27FC236}">
                <a16:creationId xmlns:a16="http://schemas.microsoft.com/office/drawing/2014/main" id="{F145C93F-32AF-4852-96F2-53F3A21746D8}"/>
              </a:ext>
            </a:extLst>
          </p:cNvPr>
          <p:cNvGrpSpPr/>
          <p:nvPr/>
        </p:nvGrpSpPr>
        <p:grpSpPr>
          <a:xfrm>
            <a:off x="7209521" y="4164986"/>
            <a:ext cx="3586720" cy="448340"/>
            <a:chOff x="838200" y="3975248"/>
            <a:chExt cx="3586720" cy="448340"/>
          </a:xfrm>
          <a:solidFill>
            <a:schemeClr val="accent5">
              <a:lumMod val="60000"/>
              <a:lumOff val="40000"/>
            </a:schemeClr>
          </a:solidFill>
        </p:grpSpPr>
        <p:sp>
          <p:nvSpPr>
            <p:cNvPr id="181" name="矩形 180">
              <a:extLst>
                <a:ext uri="{FF2B5EF4-FFF2-40B4-BE49-F238E27FC236}">
                  <a16:creationId xmlns:a16="http://schemas.microsoft.com/office/drawing/2014/main" id="{36167156-66F5-4DF6-80CA-25FFCFEB94A1}"/>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矩形 181">
              <a:extLst>
                <a:ext uri="{FF2B5EF4-FFF2-40B4-BE49-F238E27FC236}">
                  <a16:creationId xmlns:a16="http://schemas.microsoft.com/office/drawing/2014/main" id="{997057A4-E12D-46E8-A478-8FB504D0F695}"/>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 name="矩形 182">
              <a:extLst>
                <a:ext uri="{FF2B5EF4-FFF2-40B4-BE49-F238E27FC236}">
                  <a16:creationId xmlns:a16="http://schemas.microsoft.com/office/drawing/2014/main" id="{EE55A50A-A995-4A84-81D5-CAD6EDC2A35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a:extLst>
                <a:ext uri="{FF2B5EF4-FFF2-40B4-BE49-F238E27FC236}">
                  <a16:creationId xmlns:a16="http://schemas.microsoft.com/office/drawing/2014/main" id="{EDC5D455-C6CA-4581-807F-B871F68190C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矩形 184">
              <a:extLst>
                <a:ext uri="{FF2B5EF4-FFF2-40B4-BE49-F238E27FC236}">
                  <a16:creationId xmlns:a16="http://schemas.microsoft.com/office/drawing/2014/main" id="{36028831-F0BF-4D41-ABA7-F832E4424E23}"/>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矩形 185">
              <a:extLst>
                <a:ext uri="{FF2B5EF4-FFF2-40B4-BE49-F238E27FC236}">
                  <a16:creationId xmlns:a16="http://schemas.microsoft.com/office/drawing/2014/main" id="{B8F557A5-D357-48B7-A033-E9A669716985}"/>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矩形 186">
              <a:extLst>
                <a:ext uri="{FF2B5EF4-FFF2-40B4-BE49-F238E27FC236}">
                  <a16:creationId xmlns:a16="http://schemas.microsoft.com/office/drawing/2014/main" id="{46C2F93A-1F9B-435E-9192-B7DD6DEC6B7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矩形 187">
              <a:extLst>
                <a:ext uri="{FF2B5EF4-FFF2-40B4-BE49-F238E27FC236}">
                  <a16:creationId xmlns:a16="http://schemas.microsoft.com/office/drawing/2014/main" id="{F2DB01BD-7E1D-4368-838C-7E554959C6F9}"/>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85B10AFC-08D5-4994-BEE7-0404498B3DC8}"/>
              </a:ext>
            </a:extLst>
          </p:cNvPr>
          <p:cNvGrpSpPr/>
          <p:nvPr/>
        </p:nvGrpSpPr>
        <p:grpSpPr>
          <a:xfrm>
            <a:off x="824602" y="5871794"/>
            <a:ext cx="3686262" cy="880212"/>
            <a:chOff x="931691" y="5872153"/>
            <a:chExt cx="3686262" cy="880212"/>
          </a:xfrm>
        </p:grpSpPr>
        <p:grpSp>
          <p:nvGrpSpPr>
            <p:cNvPr id="148" name="群組 147">
              <a:extLst>
                <a:ext uri="{FF2B5EF4-FFF2-40B4-BE49-F238E27FC236}">
                  <a16:creationId xmlns:a16="http://schemas.microsoft.com/office/drawing/2014/main" id="{D84D273C-733B-49C2-9F70-0A535EB99B22}"/>
                </a:ext>
              </a:extLst>
            </p:cNvPr>
            <p:cNvGrpSpPr/>
            <p:nvPr/>
          </p:nvGrpSpPr>
          <p:grpSpPr>
            <a:xfrm>
              <a:off x="931691" y="5872153"/>
              <a:ext cx="3138380" cy="448340"/>
              <a:chOff x="838200" y="3975248"/>
              <a:chExt cx="3138380" cy="448340"/>
            </a:xfrm>
            <a:solidFill>
              <a:schemeClr val="bg2"/>
            </a:solidFill>
          </p:grpSpPr>
          <p:sp>
            <p:nvSpPr>
              <p:cNvPr id="149" name="矩形 148">
                <a:extLst>
                  <a:ext uri="{FF2B5EF4-FFF2-40B4-BE49-F238E27FC236}">
                    <a16:creationId xmlns:a16="http://schemas.microsoft.com/office/drawing/2014/main" id="{81736901-CB9E-4327-8106-70AB0BF3A43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矩形 149">
                <a:extLst>
                  <a:ext uri="{FF2B5EF4-FFF2-40B4-BE49-F238E27FC236}">
                    <a16:creationId xmlns:a16="http://schemas.microsoft.com/office/drawing/2014/main" id="{70C546C3-FBA0-4035-9C2A-65DD1BE70857}"/>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矩形 150">
                <a:extLst>
                  <a:ext uri="{FF2B5EF4-FFF2-40B4-BE49-F238E27FC236}">
                    <a16:creationId xmlns:a16="http://schemas.microsoft.com/office/drawing/2014/main" id="{7AF1E1DE-D782-48A6-BD6E-E1E18EAF6BC8}"/>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151">
                <a:extLst>
                  <a:ext uri="{FF2B5EF4-FFF2-40B4-BE49-F238E27FC236}">
                    <a16:creationId xmlns:a16="http://schemas.microsoft.com/office/drawing/2014/main" id="{DAE49417-992D-47BB-8D1E-4128596EF179}"/>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矩形 152">
                <a:extLst>
                  <a:ext uri="{FF2B5EF4-FFF2-40B4-BE49-F238E27FC236}">
                    <a16:creationId xmlns:a16="http://schemas.microsoft.com/office/drawing/2014/main" id="{3FF3373D-5C8F-4BF2-9274-96D815FC9322}"/>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 153">
                <a:extLst>
                  <a:ext uri="{FF2B5EF4-FFF2-40B4-BE49-F238E27FC236}">
                    <a16:creationId xmlns:a16="http://schemas.microsoft.com/office/drawing/2014/main" id="{B831AE04-DBB6-437D-A31B-632B60B9F434}"/>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矩形 154">
                <a:extLst>
                  <a:ext uri="{FF2B5EF4-FFF2-40B4-BE49-F238E27FC236}">
                    <a16:creationId xmlns:a16="http://schemas.microsoft.com/office/drawing/2014/main" id="{BABD3B84-3C6F-4298-8FB3-640E7E29506B}"/>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6" name="群組 155">
              <a:extLst>
                <a:ext uri="{FF2B5EF4-FFF2-40B4-BE49-F238E27FC236}">
                  <a16:creationId xmlns:a16="http://schemas.microsoft.com/office/drawing/2014/main" id="{58F032E1-C0D8-458E-BB09-3EABF259F5EE}"/>
                </a:ext>
              </a:extLst>
            </p:cNvPr>
            <p:cNvGrpSpPr/>
            <p:nvPr/>
          </p:nvGrpSpPr>
          <p:grpSpPr>
            <a:xfrm>
              <a:off x="1055897" y="5970171"/>
              <a:ext cx="3138380" cy="448340"/>
              <a:chOff x="838200" y="3975248"/>
              <a:chExt cx="3138380" cy="448340"/>
            </a:xfrm>
            <a:solidFill>
              <a:schemeClr val="bg2"/>
            </a:solidFill>
          </p:grpSpPr>
          <p:sp>
            <p:nvSpPr>
              <p:cNvPr id="157" name="矩形 156">
                <a:extLst>
                  <a:ext uri="{FF2B5EF4-FFF2-40B4-BE49-F238E27FC236}">
                    <a16:creationId xmlns:a16="http://schemas.microsoft.com/office/drawing/2014/main" id="{4FE6256F-3CA6-48D0-A62C-8AFC7985539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矩形 157">
                <a:extLst>
                  <a:ext uri="{FF2B5EF4-FFF2-40B4-BE49-F238E27FC236}">
                    <a16:creationId xmlns:a16="http://schemas.microsoft.com/office/drawing/2014/main" id="{5D68E271-81EF-4135-B42A-5320A3ECA1A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矩形 158">
                <a:extLst>
                  <a:ext uri="{FF2B5EF4-FFF2-40B4-BE49-F238E27FC236}">
                    <a16:creationId xmlns:a16="http://schemas.microsoft.com/office/drawing/2014/main" id="{542CC722-33D7-4F93-ABC2-BEBCFE329FF4}"/>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矩形 159">
                <a:extLst>
                  <a:ext uri="{FF2B5EF4-FFF2-40B4-BE49-F238E27FC236}">
                    <a16:creationId xmlns:a16="http://schemas.microsoft.com/office/drawing/2014/main" id="{C11D621B-B9F5-44DB-831B-76DE508E768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矩形 160">
                <a:extLst>
                  <a:ext uri="{FF2B5EF4-FFF2-40B4-BE49-F238E27FC236}">
                    <a16:creationId xmlns:a16="http://schemas.microsoft.com/office/drawing/2014/main" id="{D6EF5260-F006-4B59-8EDC-697B261971F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矩形 161">
                <a:extLst>
                  <a:ext uri="{FF2B5EF4-FFF2-40B4-BE49-F238E27FC236}">
                    <a16:creationId xmlns:a16="http://schemas.microsoft.com/office/drawing/2014/main" id="{BEF51C87-88B1-4029-8284-A40EA842405A}"/>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矩形 162">
                <a:extLst>
                  <a:ext uri="{FF2B5EF4-FFF2-40B4-BE49-F238E27FC236}">
                    <a16:creationId xmlns:a16="http://schemas.microsoft.com/office/drawing/2014/main" id="{351A2021-38D8-49A2-9F56-9CC699B67222}"/>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4" name="群組 163">
              <a:extLst>
                <a:ext uri="{FF2B5EF4-FFF2-40B4-BE49-F238E27FC236}">
                  <a16:creationId xmlns:a16="http://schemas.microsoft.com/office/drawing/2014/main" id="{F5664AC7-CF6C-40AD-8404-4D9F0AA6F154}"/>
                </a:ext>
              </a:extLst>
            </p:cNvPr>
            <p:cNvGrpSpPr/>
            <p:nvPr/>
          </p:nvGrpSpPr>
          <p:grpSpPr>
            <a:xfrm>
              <a:off x="1204908" y="6079855"/>
              <a:ext cx="3138380" cy="448340"/>
              <a:chOff x="838200" y="3975248"/>
              <a:chExt cx="3138380" cy="448340"/>
            </a:xfrm>
            <a:solidFill>
              <a:schemeClr val="bg2"/>
            </a:solidFill>
          </p:grpSpPr>
          <p:sp>
            <p:nvSpPr>
              <p:cNvPr id="165" name="矩形 164">
                <a:extLst>
                  <a:ext uri="{FF2B5EF4-FFF2-40B4-BE49-F238E27FC236}">
                    <a16:creationId xmlns:a16="http://schemas.microsoft.com/office/drawing/2014/main" id="{3FBA9E1D-D41B-4FA9-9270-38C15F3819E7}"/>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矩形 165">
                <a:extLst>
                  <a:ext uri="{FF2B5EF4-FFF2-40B4-BE49-F238E27FC236}">
                    <a16:creationId xmlns:a16="http://schemas.microsoft.com/office/drawing/2014/main" id="{846D48D3-024A-4672-9BCF-A84EA22AF3D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矩形 166">
                <a:extLst>
                  <a:ext uri="{FF2B5EF4-FFF2-40B4-BE49-F238E27FC236}">
                    <a16:creationId xmlns:a16="http://schemas.microsoft.com/office/drawing/2014/main" id="{E94F137B-059C-490F-A3A6-07F0AC704D2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矩形 167">
                <a:extLst>
                  <a:ext uri="{FF2B5EF4-FFF2-40B4-BE49-F238E27FC236}">
                    <a16:creationId xmlns:a16="http://schemas.microsoft.com/office/drawing/2014/main" id="{61ACA463-8174-42BB-8B6D-DF29CCB3C66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矩形 168">
                <a:extLst>
                  <a:ext uri="{FF2B5EF4-FFF2-40B4-BE49-F238E27FC236}">
                    <a16:creationId xmlns:a16="http://schemas.microsoft.com/office/drawing/2014/main" id="{DBA05A07-E89A-4F74-9454-DA6939AA2861}"/>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矩形 169">
                <a:extLst>
                  <a:ext uri="{FF2B5EF4-FFF2-40B4-BE49-F238E27FC236}">
                    <a16:creationId xmlns:a16="http://schemas.microsoft.com/office/drawing/2014/main" id="{3026DE74-E56C-485B-B6D6-7D9005C3395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 name="矩形 170">
                <a:extLst>
                  <a:ext uri="{FF2B5EF4-FFF2-40B4-BE49-F238E27FC236}">
                    <a16:creationId xmlns:a16="http://schemas.microsoft.com/office/drawing/2014/main" id="{75A7C050-75B5-467C-90A7-39D34362E8E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2" name="群組 171">
              <a:extLst>
                <a:ext uri="{FF2B5EF4-FFF2-40B4-BE49-F238E27FC236}">
                  <a16:creationId xmlns:a16="http://schemas.microsoft.com/office/drawing/2014/main" id="{9398F573-13B5-47A7-A229-F299E7C91F50}"/>
                </a:ext>
              </a:extLst>
            </p:cNvPr>
            <p:cNvGrpSpPr/>
            <p:nvPr/>
          </p:nvGrpSpPr>
          <p:grpSpPr>
            <a:xfrm>
              <a:off x="1374294" y="6189539"/>
              <a:ext cx="3138380" cy="448340"/>
              <a:chOff x="838200" y="3975248"/>
              <a:chExt cx="3138380" cy="448340"/>
            </a:xfrm>
            <a:solidFill>
              <a:schemeClr val="bg2"/>
            </a:solidFill>
          </p:grpSpPr>
          <p:sp>
            <p:nvSpPr>
              <p:cNvPr id="173" name="矩形 172">
                <a:extLst>
                  <a:ext uri="{FF2B5EF4-FFF2-40B4-BE49-F238E27FC236}">
                    <a16:creationId xmlns:a16="http://schemas.microsoft.com/office/drawing/2014/main" id="{1955DEFD-0FB5-4767-8BA5-BFBEE4502DF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 name="矩形 173">
                <a:extLst>
                  <a:ext uri="{FF2B5EF4-FFF2-40B4-BE49-F238E27FC236}">
                    <a16:creationId xmlns:a16="http://schemas.microsoft.com/office/drawing/2014/main" id="{2CD952AC-6BF8-41A3-A37B-827B6AF0465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矩形 174">
                <a:extLst>
                  <a:ext uri="{FF2B5EF4-FFF2-40B4-BE49-F238E27FC236}">
                    <a16:creationId xmlns:a16="http://schemas.microsoft.com/office/drawing/2014/main" id="{E89A3D79-692F-407C-8938-1819FE86C9B6}"/>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矩形 175">
                <a:extLst>
                  <a:ext uri="{FF2B5EF4-FFF2-40B4-BE49-F238E27FC236}">
                    <a16:creationId xmlns:a16="http://schemas.microsoft.com/office/drawing/2014/main" id="{F7B6B08D-3E27-44EE-A9A4-8CC3EFF1B16B}"/>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矩形 176">
                <a:extLst>
                  <a:ext uri="{FF2B5EF4-FFF2-40B4-BE49-F238E27FC236}">
                    <a16:creationId xmlns:a16="http://schemas.microsoft.com/office/drawing/2014/main" id="{1BC474A1-512A-40FA-B636-9D94971F3B54}"/>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矩形 177">
                <a:extLst>
                  <a:ext uri="{FF2B5EF4-FFF2-40B4-BE49-F238E27FC236}">
                    <a16:creationId xmlns:a16="http://schemas.microsoft.com/office/drawing/2014/main" id="{925C616D-50CB-48FC-B47F-108FDB17968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矩形 178">
                <a:extLst>
                  <a:ext uri="{FF2B5EF4-FFF2-40B4-BE49-F238E27FC236}">
                    <a16:creationId xmlns:a16="http://schemas.microsoft.com/office/drawing/2014/main" id="{3B02EB07-097B-4931-A0F5-4612AD57ED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4" name="群組 233">
              <a:extLst>
                <a:ext uri="{FF2B5EF4-FFF2-40B4-BE49-F238E27FC236}">
                  <a16:creationId xmlns:a16="http://schemas.microsoft.com/office/drawing/2014/main" id="{AE941D28-9CF8-476D-BF08-6F62F7E223F0}"/>
                </a:ext>
              </a:extLst>
            </p:cNvPr>
            <p:cNvGrpSpPr/>
            <p:nvPr/>
          </p:nvGrpSpPr>
          <p:grpSpPr>
            <a:xfrm>
              <a:off x="1479573" y="6304025"/>
              <a:ext cx="3138380" cy="448340"/>
              <a:chOff x="838200" y="3975248"/>
              <a:chExt cx="3138380" cy="448340"/>
            </a:xfrm>
            <a:solidFill>
              <a:schemeClr val="bg2"/>
            </a:solidFill>
          </p:grpSpPr>
          <p:sp>
            <p:nvSpPr>
              <p:cNvPr id="235" name="矩形 234">
                <a:extLst>
                  <a:ext uri="{FF2B5EF4-FFF2-40B4-BE49-F238E27FC236}">
                    <a16:creationId xmlns:a16="http://schemas.microsoft.com/office/drawing/2014/main" id="{AFF3D03D-B6DE-404D-9F1D-F6F1E905300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矩形 235">
                <a:extLst>
                  <a:ext uri="{FF2B5EF4-FFF2-40B4-BE49-F238E27FC236}">
                    <a16:creationId xmlns:a16="http://schemas.microsoft.com/office/drawing/2014/main" id="{75CB57D1-8AE2-4108-ADCF-4895033BA41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236">
                <a:extLst>
                  <a:ext uri="{FF2B5EF4-FFF2-40B4-BE49-F238E27FC236}">
                    <a16:creationId xmlns:a16="http://schemas.microsoft.com/office/drawing/2014/main" id="{51B6E456-52DF-4157-84FB-C3F3F17C8C9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矩形 237">
                <a:extLst>
                  <a:ext uri="{FF2B5EF4-FFF2-40B4-BE49-F238E27FC236}">
                    <a16:creationId xmlns:a16="http://schemas.microsoft.com/office/drawing/2014/main" id="{72439120-4A64-4FE7-AD6A-93DAF03A469A}"/>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矩形 238">
                <a:extLst>
                  <a:ext uri="{FF2B5EF4-FFF2-40B4-BE49-F238E27FC236}">
                    <a16:creationId xmlns:a16="http://schemas.microsoft.com/office/drawing/2014/main" id="{1ADDDB86-808B-446C-9E0E-2E5B8E288DBB}"/>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矩形 239">
                <a:extLst>
                  <a:ext uri="{FF2B5EF4-FFF2-40B4-BE49-F238E27FC236}">
                    <a16:creationId xmlns:a16="http://schemas.microsoft.com/office/drawing/2014/main" id="{AF9E94F7-556C-4970-B4F8-7EBF428344CC}"/>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 name="矩形 240">
                <a:extLst>
                  <a:ext uri="{FF2B5EF4-FFF2-40B4-BE49-F238E27FC236}">
                    <a16:creationId xmlns:a16="http://schemas.microsoft.com/office/drawing/2014/main" id="{77F7C967-AF31-4287-A051-9B98740A21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cxnSp>
        <p:nvCxnSpPr>
          <p:cNvPr id="242" name="接點: 弧形 241">
            <a:extLst>
              <a:ext uri="{FF2B5EF4-FFF2-40B4-BE49-F238E27FC236}">
                <a16:creationId xmlns:a16="http://schemas.microsoft.com/office/drawing/2014/main" id="{CC8E10B7-0683-42B4-8803-C602E7B39C69}"/>
              </a:ext>
            </a:extLst>
          </p:cNvPr>
          <p:cNvCxnSpPr/>
          <p:nvPr/>
        </p:nvCxnSpPr>
        <p:spPr>
          <a:xfrm rot="5400000">
            <a:off x="103415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接點: 弧形 242">
            <a:extLst>
              <a:ext uri="{FF2B5EF4-FFF2-40B4-BE49-F238E27FC236}">
                <a16:creationId xmlns:a16="http://schemas.microsoft.com/office/drawing/2014/main" id="{216E1A1F-8DAA-4C42-A5D7-ADA7EE20BCF7}"/>
              </a:ext>
            </a:extLst>
          </p:cNvPr>
          <p:cNvCxnSpPr>
            <a:cxnSpLocks/>
          </p:cNvCxnSpPr>
          <p:nvPr/>
        </p:nvCxnSpPr>
        <p:spPr>
          <a:xfrm rot="5400000">
            <a:off x="944487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接點: 弧形 243">
            <a:extLst>
              <a:ext uri="{FF2B5EF4-FFF2-40B4-BE49-F238E27FC236}">
                <a16:creationId xmlns:a16="http://schemas.microsoft.com/office/drawing/2014/main" id="{D55838C4-3ECD-4838-91E1-F7DB66ECC5B4}"/>
              </a:ext>
            </a:extLst>
          </p:cNvPr>
          <p:cNvCxnSpPr>
            <a:cxnSpLocks/>
          </p:cNvCxnSpPr>
          <p:nvPr/>
        </p:nvCxnSpPr>
        <p:spPr>
          <a:xfrm rot="5400000">
            <a:off x="98932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接點: 弧形 244">
            <a:extLst>
              <a:ext uri="{FF2B5EF4-FFF2-40B4-BE49-F238E27FC236}">
                <a16:creationId xmlns:a16="http://schemas.microsoft.com/office/drawing/2014/main" id="{1A3162EE-1082-444C-8A99-6A043B7E3534}"/>
              </a:ext>
            </a:extLst>
          </p:cNvPr>
          <p:cNvCxnSpPr>
            <a:cxnSpLocks/>
          </p:cNvCxnSpPr>
          <p:nvPr/>
        </p:nvCxnSpPr>
        <p:spPr>
          <a:xfrm rot="5400000">
            <a:off x="899653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接點: 弧形 245">
            <a:extLst>
              <a:ext uri="{FF2B5EF4-FFF2-40B4-BE49-F238E27FC236}">
                <a16:creationId xmlns:a16="http://schemas.microsoft.com/office/drawing/2014/main" id="{3B111E46-513A-4264-A5CF-2B5B48107538}"/>
              </a:ext>
            </a:extLst>
          </p:cNvPr>
          <p:cNvCxnSpPr>
            <a:cxnSpLocks/>
          </p:cNvCxnSpPr>
          <p:nvPr/>
        </p:nvCxnSpPr>
        <p:spPr>
          <a:xfrm rot="5400000">
            <a:off x="854819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接點: 弧形 246">
            <a:extLst>
              <a:ext uri="{FF2B5EF4-FFF2-40B4-BE49-F238E27FC236}">
                <a16:creationId xmlns:a16="http://schemas.microsoft.com/office/drawing/2014/main" id="{6582FD09-D075-4229-B08F-9E1BC27E2731}"/>
              </a:ext>
            </a:extLst>
          </p:cNvPr>
          <p:cNvCxnSpPr>
            <a:cxnSpLocks/>
          </p:cNvCxnSpPr>
          <p:nvPr/>
        </p:nvCxnSpPr>
        <p:spPr>
          <a:xfrm rot="5400000">
            <a:off x="80998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接點: 弧形 247">
            <a:extLst>
              <a:ext uri="{FF2B5EF4-FFF2-40B4-BE49-F238E27FC236}">
                <a16:creationId xmlns:a16="http://schemas.microsoft.com/office/drawing/2014/main" id="{898D1A4F-0711-45E6-B4A9-9B10CB72B0B3}"/>
              </a:ext>
            </a:extLst>
          </p:cNvPr>
          <p:cNvCxnSpPr>
            <a:cxnSpLocks/>
          </p:cNvCxnSpPr>
          <p:nvPr/>
        </p:nvCxnSpPr>
        <p:spPr>
          <a:xfrm rot="5400000">
            <a:off x="76515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7E194B9A-1102-4013-A009-D06BE589C470}"/>
              </a:ext>
            </a:extLst>
          </p:cNvPr>
          <p:cNvCxnSpPr/>
          <p:nvPr/>
        </p:nvCxnSpPr>
        <p:spPr>
          <a:xfrm>
            <a:off x="2519119" y="5029200"/>
            <a:ext cx="0" cy="6166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7089E6C8-A0AB-4A34-B0F3-ED48C5F43025}"/>
              </a:ext>
            </a:extLst>
          </p:cNvPr>
          <p:cNvSpPr txBox="1"/>
          <p:nvPr/>
        </p:nvSpPr>
        <p:spPr>
          <a:xfrm>
            <a:off x="2519460" y="5152878"/>
            <a:ext cx="3304556" cy="369332"/>
          </a:xfrm>
          <a:prstGeom prst="rect">
            <a:avLst/>
          </a:prstGeom>
          <a:noFill/>
        </p:spPr>
        <p:txBody>
          <a:bodyPr wrap="square" rtlCol="0" anchor="ctr">
            <a:spAutoFit/>
          </a:bodyPr>
          <a:lstStyle/>
          <a:p>
            <a:pPr algn="ctr"/>
            <a:r>
              <a:rPr lang="en-US" altLang="zh-TW" dirty="0"/>
              <a:t>1. Times 5 different speed ratios</a:t>
            </a:r>
            <a:endParaRPr lang="zh-TW" altLang="en-US" dirty="0"/>
          </a:p>
        </p:txBody>
      </p:sp>
      <p:sp>
        <p:nvSpPr>
          <p:cNvPr id="249" name="文字方塊 248">
            <a:extLst>
              <a:ext uri="{FF2B5EF4-FFF2-40B4-BE49-F238E27FC236}">
                <a16:creationId xmlns:a16="http://schemas.microsoft.com/office/drawing/2014/main" id="{97196375-A8C8-44B8-B352-B7F497FA14E2}"/>
              </a:ext>
            </a:extLst>
          </p:cNvPr>
          <p:cNvSpPr txBox="1"/>
          <p:nvPr/>
        </p:nvSpPr>
        <p:spPr>
          <a:xfrm>
            <a:off x="7388285" y="3506388"/>
            <a:ext cx="3229192" cy="369332"/>
          </a:xfrm>
          <a:prstGeom prst="rect">
            <a:avLst/>
          </a:prstGeom>
          <a:noFill/>
        </p:spPr>
        <p:txBody>
          <a:bodyPr wrap="square" rtlCol="0" anchor="ctr">
            <a:spAutoFit/>
          </a:bodyPr>
          <a:lstStyle/>
          <a:p>
            <a:pPr algn="ctr"/>
            <a:r>
              <a:rPr lang="en-US" altLang="zh-TW" dirty="0"/>
              <a:t>2. Generate new feature vectors</a:t>
            </a:r>
            <a:endParaRPr lang="zh-TW" altLang="en-US" dirty="0"/>
          </a:p>
        </p:txBody>
      </p:sp>
      <p:cxnSp>
        <p:nvCxnSpPr>
          <p:cNvPr id="43" name="接點: 弧形 42">
            <a:extLst>
              <a:ext uri="{FF2B5EF4-FFF2-40B4-BE49-F238E27FC236}">
                <a16:creationId xmlns:a16="http://schemas.microsoft.com/office/drawing/2014/main" id="{6C482687-E6F1-4C21-97CC-268DEBFE8288}"/>
              </a:ext>
            </a:extLst>
          </p:cNvPr>
          <p:cNvCxnSpPr>
            <a:stCxn id="241" idx="3"/>
            <a:endCxn id="141" idx="1"/>
          </p:cNvCxnSpPr>
          <p:nvPr/>
        </p:nvCxnSpPr>
        <p:spPr>
          <a:xfrm flipV="1">
            <a:off x="4510864" y="5301507"/>
            <a:ext cx="2915579" cy="1226329"/>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479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1C4C8-875A-4FAA-AB2A-F909AB1E8733}"/>
              </a:ext>
            </a:extLst>
          </p:cNvPr>
          <p:cNvSpPr>
            <a:spLocks noGrp="1"/>
          </p:cNvSpPr>
          <p:nvPr>
            <p:ph type="title"/>
          </p:nvPr>
        </p:nvSpPr>
        <p:spPr/>
        <p:txBody>
          <a:bodyPr/>
          <a:lstStyle/>
          <a:p>
            <a:r>
              <a:rPr lang="en-US" altLang="zh-TW" b="1" dirty="0"/>
              <a:t>Introduction </a:t>
            </a:r>
            <a:endParaRPr lang="zh-TW" altLang="en-US" b="1" dirty="0"/>
          </a:p>
        </p:txBody>
      </p:sp>
      <p:sp>
        <p:nvSpPr>
          <p:cNvPr id="206" name="內容版面配置區 205">
            <a:extLst>
              <a:ext uri="{FF2B5EF4-FFF2-40B4-BE49-F238E27FC236}">
                <a16:creationId xmlns:a16="http://schemas.microsoft.com/office/drawing/2014/main" id="{C84CC255-C379-4180-9D59-6187472496B9}"/>
              </a:ext>
            </a:extLst>
          </p:cNvPr>
          <p:cNvSpPr>
            <a:spLocks noGrp="1"/>
          </p:cNvSpPr>
          <p:nvPr>
            <p:ph idx="1"/>
          </p:nvPr>
        </p:nvSpPr>
        <p:spPr>
          <a:xfrm>
            <a:off x="838200" y="1265275"/>
            <a:ext cx="10515600" cy="5752213"/>
          </a:xfrm>
        </p:spPr>
        <p:txBody>
          <a:bodyPr>
            <a:normAutofit fontScale="77500" lnSpcReduction="20000"/>
          </a:bodyPr>
          <a:lstStyle/>
          <a:p>
            <a:r>
              <a:rPr lang="en-US" altLang="zh-TW" dirty="0"/>
              <a:t>3D VR gaming is a well know application, which needs immersive experience. </a:t>
            </a:r>
          </a:p>
          <a:p>
            <a:r>
              <a:rPr lang="zh-TW" altLang="en-US" dirty="0"/>
              <a:t>強大的</a:t>
            </a:r>
            <a:r>
              <a:rPr lang="en-US" altLang="zh-TW" dirty="0"/>
              <a:t>immersive experience</a:t>
            </a:r>
            <a:r>
              <a:rPr lang="zh-TW" altLang="en-US" dirty="0"/>
              <a:t>可以藉由</a:t>
            </a:r>
            <a:r>
              <a:rPr lang="en-US" altLang="zh-TW" dirty="0"/>
              <a:t>embodiment</a:t>
            </a:r>
            <a:r>
              <a:rPr lang="zh-TW" altLang="en-US" dirty="0"/>
              <a:t>達到</a:t>
            </a:r>
            <a:r>
              <a:rPr lang="en-US" altLang="zh-TW" dirty="0"/>
              <a:t>, </a:t>
            </a:r>
            <a:r>
              <a:rPr lang="zh-TW" altLang="en-US" dirty="0"/>
              <a:t>或是藉由好的</a:t>
            </a:r>
            <a:r>
              <a:rPr lang="en-US" altLang="zh-TW" dirty="0"/>
              <a:t>interface</a:t>
            </a:r>
            <a:r>
              <a:rPr lang="zh-TW" altLang="en-US" dirty="0"/>
              <a:t>達到</a:t>
            </a:r>
            <a:r>
              <a:rPr lang="en-US" altLang="zh-TW" dirty="0"/>
              <a:t>, performance interface</a:t>
            </a:r>
            <a:r>
              <a:rPr lang="zh-TW" altLang="en-US" dirty="0"/>
              <a:t>的好處</a:t>
            </a:r>
            <a:r>
              <a:rPr lang="en-US" altLang="zh-TW" dirty="0"/>
              <a:t>?</a:t>
            </a:r>
          </a:p>
          <a:p>
            <a:pPr lvl="1"/>
            <a:r>
              <a:rPr lang="zh-TW" altLang="en-US" dirty="0"/>
              <a:t>尋找證據</a:t>
            </a:r>
            <a:r>
              <a:rPr lang="en-US" altLang="zh-TW" dirty="0"/>
              <a:t>,</a:t>
            </a:r>
            <a:r>
              <a:rPr lang="zh-TW" altLang="en-US" dirty="0"/>
              <a:t> 以及說法的來源 </a:t>
            </a:r>
            <a:endParaRPr lang="en-US" altLang="zh-TW" dirty="0"/>
          </a:p>
          <a:p>
            <a:r>
              <a:rPr lang="en-US" altLang="zh-TW" dirty="0"/>
              <a:t>User</a:t>
            </a:r>
            <a:r>
              <a:rPr lang="zh-TW" altLang="en-US" dirty="0"/>
              <a:t>喜歡的操控方式為何</a:t>
            </a:r>
            <a:r>
              <a:rPr lang="en-US" altLang="zh-TW" dirty="0"/>
              <a:t>?</a:t>
            </a:r>
            <a:r>
              <a:rPr lang="zh-TW" altLang="en-US" dirty="0"/>
              <a:t> 為什麼</a:t>
            </a:r>
            <a:r>
              <a:rPr lang="en-US" altLang="zh-TW" dirty="0"/>
              <a:t>?</a:t>
            </a:r>
            <a:r>
              <a:rPr lang="zh-TW" altLang="en-US" dirty="0"/>
              <a:t> 喜歡的原因</a:t>
            </a:r>
            <a:r>
              <a:rPr lang="en-US" altLang="zh-TW" dirty="0"/>
              <a:t>?</a:t>
            </a:r>
          </a:p>
          <a:p>
            <a:pPr lvl="1"/>
            <a:r>
              <a:rPr lang="zh-TW" altLang="en-US" dirty="0"/>
              <a:t>我提出</a:t>
            </a:r>
            <a:r>
              <a:rPr lang="en-US" altLang="zh-TW" dirty="0"/>
              <a:t>:</a:t>
            </a:r>
            <a:r>
              <a:rPr lang="zh-TW" altLang="en-US" dirty="0"/>
              <a:t> 相關性與代表性</a:t>
            </a:r>
            <a:endParaRPr lang="en-US" altLang="zh-TW" dirty="0"/>
          </a:p>
          <a:p>
            <a:r>
              <a:rPr lang="en-US" altLang="zh-TW" dirty="0"/>
              <a:t>Embodiment</a:t>
            </a:r>
            <a:r>
              <a:rPr lang="zh-TW" altLang="en-US" dirty="0"/>
              <a:t>可以透過兩種方式達到</a:t>
            </a:r>
            <a:endParaRPr lang="en-US" altLang="zh-TW" dirty="0"/>
          </a:p>
          <a:p>
            <a:pPr lvl="1"/>
            <a:r>
              <a:rPr lang="zh-TW" altLang="en-US" dirty="0"/>
              <a:t>被動 </a:t>
            </a:r>
            <a:r>
              <a:rPr lang="en-US" altLang="zh-TW" dirty="0">
                <a:sym typeface="Wingdings" panose="05000000000000000000" pitchFamily="2" charset="2"/>
              </a:rPr>
              <a:t> haptic ; </a:t>
            </a:r>
            <a:r>
              <a:rPr lang="zh-TW" altLang="en-US" dirty="0">
                <a:sym typeface="Wingdings" panose="05000000000000000000" pitchFamily="2" charset="2"/>
              </a:rPr>
              <a:t>主動 </a:t>
            </a:r>
            <a:r>
              <a:rPr lang="en-US" altLang="zh-TW" dirty="0">
                <a:sym typeface="Wingdings" panose="05000000000000000000" pitchFamily="2" charset="2"/>
              </a:rPr>
              <a:t> </a:t>
            </a:r>
            <a:r>
              <a:rPr lang="zh-TW" altLang="en-US" dirty="0">
                <a:sym typeface="Wingdings" panose="05000000000000000000" pitchFamily="2" charset="2"/>
              </a:rPr>
              <a:t>操控方式</a:t>
            </a:r>
            <a:r>
              <a:rPr lang="en-US" altLang="zh-TW" dirty="0">
                <a:sym typeface="Wingdings" panose="05000000000000000000" pitchFamily="2" charset="2"/>
              </a:rPr>
              <a:t>input interface </a:t>
            </a:r>
            <a:endParaRPr lang="en-US" altLang="zh-TW" dirty="0"/>
          </a:p>
          <a:p>
            <a:r>
              <a:rPr lang="zh-TW" altLang="en-US" dirty="0"/>
              <a:t>從傳統的</a:t>
            </a:r>
            <a:r>
              <a:rPr lang="en-US" altLang="zh-TW" dirty="0"/>
              <a:t>KB, mouse, joy stick. </a:t>
            </a:r>
            <a:r>
              <a:rPr lang="zh-TW" altLang="en-US" dirty="0"/>
              <a:t>演進到現在的</a:t>
            </a:r>
            <a:r>
              <a:rPr lang="en-US" altLang="zh-TW" dirty="0" err="1"/>
              <a:t>kinect</a:t>
            </a:r>
            <a:r>
              <a:rPr lang="en-US" altLang="zh-TW" dirty="0"/>
              <a:t>, </a:t>
            </a:r>
            <a:r>
              <a:rPr lang="en-US" altLang="zh-TW" dirty="0" err="1"/>
              <a:t>wii</a:t>
            </a:r>
            <a:r>
              <a:rPr lang="en-US" altLang="zh-TW" dirty="0"/>
              <a:t>, switch. </a:t>
            </a:r>
            <a:br>
              <a:rPr lang="en-US" altLang="zh-TW" dirty="0"/>
            </a:br>
            <a:r>
              <a:rPr lang="zh-TW" altLang="en-US" dirty="0"/>
              <a:t>新興的互動設備</a:t>
            </a:r>
            <a:r>
              <a:rPr lang="en-US" altLang="zh-TW" dirty="0"/>
              <a:t>(interaction interface)</a:t>
            </a:r>
            <a:r>
              <a:rPr lang="zh-TW" altLang="en-US" dirty="0"/>
              <a:t>不斷被提出</a:t>
            </a:r>
            <a:br>
              <a:rPr lang="en-US" altLang="zh-TW" dirty="0"/>
            </a:br>
            <a:r>
              <a:rPr lang="zh-TW" altLang="en-US" dirty="0"/>
              <a:t>從低</a:t>
            </a:r>
            <a:r>
              <a:rPr lang="en-US" altLang="zh-TW" dirty="0"/>
              <a:t>DoF</a:t>
            </a:r>
            <a:r>
              <a:rPr lang="zh-TW" altLang="en-US" dirty="0"/>
              <a:t>的</a:t>
            </a:r>
            <a:r>
              <a:rPr lang="en-US" altLang="zh-TW" dirty="0"/>
              <a:t>input</a:t>
            </a:r>
            <a:r>
              <a:rPr lang="zh-TW" altLang="en-US" dirty="0"/>
              <a:t>不斷往高</a:t>
            </a:r>
            <a:r>
              <a:rPr lang="en-US" altLang="zh-TW" dirty="0"/>
              <a:t>DoF</a:t>
            </a:r>
            <a:r>
              <a:rPr lang="zh-TW" altLang="en-US" dirty="0"/>
              <a:t>的</a:t>
            </a:r>
            <a:r>
              <a:rPr lang="en-US" altLang="zh-TW" dirty="0"/>
              <a:t>input</a:t>
            </a:r>
            <a:r>
              <a:rPr lang="zh-TW" altLang="en-US" dirty="0"/>
              <a:t>邁進</a:t>
            </a:r>
            <a:r>
              <a:rPr lang="en-US" altLang="zh-TW" dirty="0"/>
              <a:t>, </a:t>
            </a:r>
            <a:r>
              <a:rPr lang="zh-TW" altLang="en-US" dirty="0"/>
              <a:t>在這中間做取捨</a:t>
            </a:r>
            <a:endParaRPr lang="en-US" altLang="zh-TW" dirty="0"/>
          </a:p>
          <a:p>
            <a:pPr lvl="1"/>
            <a:r>
              <a:rPr lang="zh-TW" altLang="en-US" dirty="0"/>
              <a:t>高</a:t>
            </a:r>
            <a:r>
              <a:rPr lang="en-US" altLang="zh-TW" dirty="0"/>
              <a:t>DoF</a:t>
            </a:r>
            <a:r>
              <a:rPr lang="zh-TW" altLang="en-US" dirty="0"/>
              <a:t>有操作不易</a:t>
            </a:r>
            <a:r>
              <a:rPr lang="en-US" altLang="zh-TW" dirty="0"/>
              <a:t>, </a:t>
            </a:r>
            <a:r>
              <a:rPr lang="zh-TW" altLang="en-US" dirty="0"/>
              <a:t>操作疲勞的缺點</a:t>
            </a:r>
            <a:endParaRPr lang="en-US" altLang="zh-TW" dirty="0"/>
          </a:p>
          <a:p>
            <a:pPr lvl="1"/>
            <a:r>
              <a:rPr lang="zh-TW" altLang="en-US" dirty="0"/>
              <a:t>低</a:t>
            </a:r>
            <a:r>
              <a:rPr lang="en-US" altLang="zh-TW" dirty="0"/>
              <a:t>DoF</a:t>
            </a:r>
            <a:r>
              <a:rPr lang="zh-TW" altLang="en-US" dirty="0"/>
              <a:t>有動作不相關導致的</a:t>
            </a:r>
            <a:r>
              <a:rPr lang="en-US" altLang="zh-TW" dirty="0"/>
              <a:t>embodiment</a:t>
            </a:r>
            <a:r>
              <a:rPr lang="zh-TW" altLang="en-US" dirty="0"/>
              <a:t>降低</a:t>
            </a:r>
            <a:r>
              <a:rPr lang="en-US" altLang="zh-TW" dirty="0"/>
              <a:t>, </a:t>
            </a:r>
            <a:r>
              <a:rPr lang="zh-TW" altLang="en-US" dirty="0"/>
              <a:t>以及趣味程度降低的缺點</a:t>
            </a:r>
            <a:endParaRPr lang="en-US" altLang="zh-TW" dirty="0"/>
          </a:p>
          <a:p>
            <a:pPr lvl="1"/>
            <a:r>
              <a:rPr lang="zh-TW" altLang="en-US" dirty="0"/>
              <a:t>如何在這之間取捨是重要的議題</a:t>
            </a:r>
            <a:endParaRPr lang="en-US" altLang="zh-TW" dirty="0"/>
          </a:p>
          <a:p>
            <a:pPr lvl="1"/>
            <a:r>
              <a:rPr lang="en-US" altLang="zh-TW" dirty="0"/>
              <a:t>High DoF</a:t>
            </a:r>
            <a:r>
              <a:rPr lang="zh-TW" altLang="en-US" dirty="0"/>
              <a:t>能不能夠推論有高的</a:t>
            </a:r>
            <a:r>
              <a:rPr lang="en-US" altLang="zh-TW" dirty="0"/>
              <a:t>embodiment </a:t>
            </a:r>
          </a:p>
          <a:p>
            <a:r>
              <a:rPr lang="zh-TW" altLang="en-US" dirty="0"/>
              <a:t>我們將最</a:t>
            </a:r>
            <a:r>
              <a:rPr lang="en-US" altLang="zh-TW" dirty="0"/>
              <a:t>novel</a:t>
            </a:r>
            <a:r>
              <a:rPr lang="zh-TW" altLang="en-US" dirty="0"/>
              <a:t>的</a:t>
            </a:r>
            <a:r>
              <a:rPr lang="en-US" altLang="zh-TW" dirty="0"/>
              <a:t>interaction interface</a:t>
            </a:r>
            <a:r>
              <a:rPr lang="zh-TW" altLang="en-US" dirty="0"/>
              <a:t>研究分成三個種類</a:t>
            </a:r>
            <a:endParaRPr lang="en-US" altLang="zh-TW" dirty="0"/>
          </a:p>
          <a:p>
            <a:pPr lvl="1"/>
            <a:r>
              <a:rPr lang="en-US" altLang="zh-TW" dirty="0"/>
              <a:t>Body performance </a:t>
            </a:r>
          </a:p>
          <a:p>
            <a:pPr lvl="1"/>
            <a:r>
              <a:rPr lang="en-US" altLang="zh-TW" dirty="0"/>
              <a:t>Hand-held device </a:t>
            </a:r>
          </a:p>
          <a:p>
            <a:pPr lvl="1"/>
            <a:r>
              <a:rPr lang="en-US" altLang="zh-TW" dirty="0"/>
              <a:t>Hand performance </a:t>
            </a:r>
          </a:p>
        </p:txBody>
      </p:sp>
      <p:sp>
        <p:nvSpPr>
          <p:cNvPr id="207" name="投影片編號版面配置區 206">
            <a:extLst>
              <a:ext uri="{FF2B5EF4-FFF2-40B4-BE49-F238E27FC236}">
                <a16:creationId xmlns:a16="http://schemas.microsoft.com/office/drawing/2014/main" id="{A2580354-3C27-4E09-AD88-A3583CBB719D}"/>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4</a:t>
            </a:fld>
            <a:endParaRPr lang="zh-TW" altLang="en-US"/>
          </a:p>
        </p:txBody>
      </p:sp>
    </p:spTree>
    <p:extLst>
      <p:ext uri="{BB962C8B-B14F-4D97-AF65-F5344CB8AC3E}">
        <p14:creationId xmlns:p14="http://schemas.microsoft.com/office/powerpoint/2010/main" val="1594675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Performance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40</a:t>
            </a:fld>
            <a:endParaRPr lang="zh-TW" altLang="en-US"/>
          </a:p>
        </p:txBody>
      </p:sp>
      <p:pic>
        <p:nvPicPr>
          <p:cNvPr id="15" name="圖片 14">
            <a:extLst>
              <a:ext uri="{FF2B5EF4-FFF2-40B4-BE49-F238E27FC236}">
                <a16:creationId xmlns:a16="http://schemas.microsoft.com/office/drawing/2014/main" id="{1B44F733-2DAD-4888-9F99-630AD498DEBE}"/>
              </a:ext>
            </a:extLst>
          </p:cNvPr>
          <p:cNvPicPr>
            <a:picLocks noChangeAspect="1"/>
          </p:cNvPicPr>
          <p:nvPr/>
        </p:nvPicPr>
        <p:blipFill rotWithShape="1">
          <a:blip r:embed="rId3"/>
          <a:srcRect l="10541" t="18580" r="19356" b="11316"/>
          <a:stretch/>
        </p:blipFill>
        <p:spPr>
          <a:xfrm>
            <a:off x="838200" y="2914125"/>
            <a:ext cx="1305261" cy="1029749"/>
          </a:xfrm>
          <a:prstGeom prst="rect">
            <a:avLst/>
          </a:prstGeom>
          <a:ln w="19050">
            <a:solidFill>
              <a:schemeClr val="tx1"/>
            </a:solidFill>
          </a:ln>
        </p:spPr>
      </p:pic>
      <p:pic>
        <p:nvPicPr>
          <p:cNvPr id="16" name="圖片 15">
            <a:extLst>
              <a:ext uri="{FF2B5EF4-FFF2-40B4-BE49-F238E27FC236}">
                <a16:creationId xmlns:a16="http://schemas.microsoft.com/office/drawing/2014/main" id="{C97226E2-0202-41DA-B35C-C99C4C0BD841}"/>
              </a:ext>
            </a:extLst>
          </p:cNvPr>
          <p:cNvPicPr>
            <a:picLocks noChangeAspect="1"/>
          </p:cNvPicPr>
          <p:nvPr/>
        </p:nvPicPr>
        <p:blipFill rotWithShape="1">
          <a:blip r:embed="rId3"/>
          <a:srcRect l="10541" t="18580" r="19356" b="11316"/>
          <a:stretch/>
        </p:blipFill>
        <p:spPr>
          <a:xfrm>
            <a:off x="990600" y="3066525"/>
            <a:ext cx="1305261" cy="1029749"/>
          </a:xfrm>
          <a:prstGeom prst="rect">
            <a:avLst/>
          </a:prstGeom>
          <a:ln w="19050">
            <a:solidFill>
              <a:schemeClr val="tx1"/>
            </a:solidFill>
          </a:ln>
        </p:spPr>
      </p:pic>
      <p:pic>
        <p:nvPicPr>
          <p:cNvPr id="17" name="圖片 16">
            <a:extLst>
              <a:ext uri="{FF2B5EF4-FFF2-40B4-BE49-F238E27FC236}">
                <a16:creationId xmlns:a16="http://schemas.microsoft.com/office/drawing/2014/main" id="{C8114C77-3538-44C7-9DBE-7A5D70464D51}"/>
              </a:ext>
            </a:extLst>
          </p:cNvPr>
          <p:cNvPicPr>
            <a:picLocks noChangeAspect="1"/>
          </p:cNvPicPr>
          <p:nvPr/>
        </p:nvPicPr>
        <p:blipFill rotWithShape="1">
          <a:blip r:embed="rId3"/>
          <a:srcRect l="10541" t="18580" r="19356" b="11316"/>
          <a:stretch/>
        </p:blipFill>
        <p:spPr>
          <a:xfrm>
            <a:off x="1143000" y="3218925"/>
            <a:ext cx="1305261" cy="1029749"/>
          </a:xfrm>
          <a:prstGeom prst="rect">
            <a:avLst/>
          </a:prstGeom>
          <a:ln w="19050">
            <a:solidFill>
              <a:schemeClr val="tx1"/>
            </a:solidFill>
          </a:ln>
        </p:spPr>
      </p:pic>
      <p:sp>
        <p:nvSpPr>
          <p:cNvPr id="3" name="文字方塊 2">
            <a:extLst>
              <a:ext uri="{FF2B5EF4-FFF2-40B4-BE49-F238E27FC236}">
                <a16:creationId xmlns:a16="http://schemas.microsoft.com/office/drawing/2014/main" id="{B77B65FB-467E-4BD7-A106-4B39AD652740}"/>
              </a:ext>
            </a:extLst>
          </p:cNvPr>
          <p:cNvSpPr txBox="1"/>
          <p:nvPr/>
        </p:nvSpPr>
        <p:spPr>
          <a:xfrm>
            <a:off x="680983" y="4430969"/>
            <a:ext cx="1924493" cy="369332"/>
          </a:xfrm>
          <a:prstGeom prst="rect">
            <a:avLst/>
          </a:prstGeom>
          <a:noFill/>
        </p:spPr>
        <p:txBody>
          <a:bodyPr wrap="square" rtlCol="0">
            <a:spAutoFit/>
          </a:bodyPr>
          <a:lstStyle/>
          <a:p>
            <a:pPr algn="ctr"/>
            <a:r>
              <a:rPr lang="en-US" altLang="zh-TW" dirty="0"/>
              <a:t>Real time input</a:t>
            </a:r>
            <a:endParaRPr lang="zh-TW" altLang="en-US" dirty="0"/>
          </a:p>
        </p:txBody>
      </p:sp>
      <p:cxnSp>
        <p:nvCxnSpPr>
          <p:cNvPr id="18" name="直線單箭頭接點 17">
            <a:extLst>
              <a:ext uri="{FF2B5EF4-FFF2-40B4-BE49-F238E27FC236}">
                <a16:creationId xmlns:a16="http://schemas.microsoft.com/office/drawing/2014/main" id="{B53C0205-52FB-45B5-BCE3-3C38EAB9195E}"/>
              </a:ext>
            </a:extLst>
          </p:cNvPr>
          <p:cNvCxnSpPr/>
          <p:nvPr/>
        </p:nvCxnSpPr>
        <p:spPr>
          <a:xfrm>
            <a:off x="2605476" y="3733799"/>
            <a:ext cx="711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54C8DE12-8559-4DB1-BD06-1E60D089402A}"/>
              </a:ext>
            </a:extLst>
          </p:cNvPr>
          <p:cNvGrpSpPr/>
          <p:nvPr/>
        </p:nvGrpSpPr>
        <p:grpSpPr>
          <a:xfrm>
            <a:off x="3541528" y="3509629"/>
            <a:ext cx="3586720" cy="448340"/>
            <a:chOff x="3541528" y="3509629"/>
            <a:chExt cx="3586720" cy="448340"/>
          </a:xfrm>
          <a:solidFill>
            <a:schemeClr val="accent4">
              <a:lumMod val="40000"/>
              <a:lumOff val="60000"/>
            </a:schemeClr>
          </a:solidFill>
        </p:grpSpPr>
        <p:sp>
          <p:nvSpPr>
            <p:cNvPr id="20" name="矩形 19">
              <a:extLst>
                <a:ext uri="{FF2B5EF4-FFF2-40B4-BE49-F238E27FC236}">
                  <a16:creationId xmlns:a16="http://schemas.microsoft.com/office/drawing/2014/main" id="{FC1737B9-212A-459F-8A53-8FCB5871E79E}"/>
                </a:ext>
              </a:extLst>
            </p:cNvPr>
            <p:cNvSpPr/>
            <p:nvPr/>
          </p:nvSpPr>
          <p:spPr>
            <a:xfrm>
              <a:off x="35415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1923943A-C016-4DB8-B8B9-14E5D2D43188}"/>
                </a:ext>
              </a:extLst>
            </p:cNvPr>
            <p:cNvSpPr/>
            <p:nvPr/>
          </p:nvSpPr>
          <p:spPr>
            <a:xfrm>
              <a:off x="39898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50A54E4-4BCC-4452-A1CA-B5725ED3777E}"/>
                </a:ext>
              </a:extLst>
            </p:cNvPr>
            <p:cNvSpPr/>
            <p:nvPr/>
          </p:nvSpPr>
          <p:spPr>
            <a:xfrm>
              <a:off x="44382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82EF631-78C6-4ECD-A78B-0FDAF7D8F78D}"/>
                </a:ext>
              </a:extLst>
            </p:cNvPr>
            <p:cNvSpPr/>
            <p:nvPr/>
          </p:nvSpPr>
          <p:spPr>
            <a:xfrm>
              <a:off x="488654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E2AE18-5D35-472B-A7D6-294CE6E2D904}"/>
                </a:ext>
              </a:extLst>
            </p:cNvPr>
            <p:cNvSpPr/>
            <p:nvPr/>
          </p:nvSpPr>
          <p:spPr>
            <a:xfrm>
              <a:off x="533488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031F5EF3-E85F-414F-AFD9-2F3F4EE99390}"/>
                </a:ext>
              </a:extLst>
            </p:cNvPr>
            <p:cNvSpPr/>
            <p:nvPr/>
          </p:nvSpPr>
          <p:spPr>
            <a:xfrm>
              <a:off x="57832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40ADD231-73AB-4A00-88EA-6DFFDEF05BD6}"/>
                </a:ext>
              </a:extLst>
            </p:cNvPr>
            <p:cNvSpPr/>
            <p:nvPr/>
          </p:nvSpPr>
          <p:spPr>
            <a:xfrm>
              <a:off x="62315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EB8F920-7CA6-44EB-B014-FA61BB9E7BA6}"/>
                </a:ext>
              </a:extLst>
            </p:cNvPr>
            <p:cNvSpPr/>
            <p:nvPr/>
          </p:nvSpPr>
          <p:spPr>
            <a:xfrm>
              <a:off x="66799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7" name="群組 46">
            <a:extLst>
              <a:ext uri="{FF2B5EF4-FFF2-40B4-BE49-F238E27FC236}">
                <a16:creationId xmlns:a16="http://schemas.microsoft.com/office/drawing/2014/main" id="{68D830B0-0A0A-4FBB-8CD4-F65CD50E379F}"/>
              </a:ext>
            </a:extLst>
          </p:cNvPr>
          <p:cNvGrpSpPr/>
          <p:nvPr/>
        </p:nvGrpSpPr>
        <p:grpSpPr>
          <a:xfrm>
            <a:off x="7858347" y="2756489"/>
            <a:ext cx="3891520" cy="753140"/>
            <a:chOff x="3541528" y="4700475"/>
            <a:chExt cx="3891520" cy="753140"/>
          </a:xfrm>
        </p:grpSpPr>
        <p:grpSp>
          <p:nvGrpSpPr>
            <p:cNvPr id="6" name="群組 5">
              <a:extLst>
                <a:ext uri="{FF2B5EF4-FFF2-40B4-BE49-F238E27FC236}">
                  <a16:creationId xmlns:a16="http://schemas.microsoft.com/office/drawing/2014/main" id="{7B949938-EECD-4C16-9847-D640E434B4F4}"/>
                </a:ext>
              </a:extLst>
            </p:cNvPr>
            <p:cNvGrpSpPr/>
            <p:nvPr/>
          </p:nvGrpSpPr>
          <p:grpSpPr>
            <a:xfrm>
              <a:off x="3541528" y="4700475"/>
              <a:ext cx="3586720" cy="448340"/>
              <a:chOff x="838200" y="3975248"/>
              <a:chExt cx="3586720" cy="448340"/>
            </a:xfrm>
            <a:solidFill>
              <a:schemeClr val="accent5">
                <a:lumMod val="60000"/>
                <a:lumOff val="40000"/>
              </a:schemeClr>
            </a:solidFill>
          </p:grpSpPr>
          <p:sp>
            <p:nvSpPr>
              <p:cNvPr id="7" name="矩形 6">
                <a:extLst>
                  <a:ext uri="{FF2B5EF4-FFF2-40B4-BE49-F238E27FC236}">
                    <a16:creationId xmlns:a16="http://schemas.microsoft.com/office/drawing/2014/main" id="{DD0423FB-E7CA-4093-9DFA-5BFFB35D3D0E}"/>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1FAB594-94F0-41FD-8861-539E40B32EA9}"/>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0DEDC6C2-967B-4151-9016-A5B5FADDCB2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509149F1-3305-4B2D-A98F-490427F4EB7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0EE87806-1318-41B4-837C-6913E68475E6}"/>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027D352-A7DC-418B-A0B8-FF1150FC5B1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BF183B9-0679-4B1E-968C-C64FD1B656A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5AEDE8A-B790-451C-8CC9-E7C963CEF662}"/>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C402912A-4DDD-4B74-B0F0-36E013986EEF}"/>
                </a:ext>
              </a:extLst>
            </p:cNvPr>
            <p:cNvGrpSpPr/>
            <p:nvPr/>
          </p:nvGrpSpPr>
          <p:grpSpPr>
            <a:xfrm>
              <a:off x="3693928" y="4852875"/>
              <a:ext cx="3586720" cy="448340"/>
              <a:chOff x="838200" y="3975248"/>
              <a:chExt cx="3586720" cy="448340"/>
            </a:xfrm>
            <a:solidFill>
              <a:schemeClr val="accent5">
                <a:lumMod val="60000"/>
                <a:lumOff val="40000"/>
              </a:schemeClr>
            </a:solidFill>
          </p:grpSpPr>
          <p:sp>
            <p:nvSpPr>
              <p:cNvPr id="30" name="矩形 29">
                <a:extLst>
                  <a:ext uri="{FF2B5EF4-FFF2-40B4-BE49-F238E27FC236}">
                    <a16:creationId xmlns:a16="http://schemas.microsoft.com/office/drawing/2014/main" id="{CCEB0C3C-6A75-4D06-AF26-BC4D8B602C69}"/>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906868DC-C15D-4573-AABA-F72C9E8D3D1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DCA0B8B4-2068-4E6F-9EA8-4CEA88BBCEC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8CA004E-CE0F-4343-ADEA-FAF96DDFCA0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84EEC084-8A5F-44CA-86F9-C5AE78320067}"/>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3125FE08-5047-4E92-BF6C-4B9D46636A3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491286B5-3675-40BC-BF80-F1B945447766}"/>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6862DDDF-26E0-4B7C-91F3-7A02FD536081}"/>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3AD43B3F-43F2-447A-B2A3-83740FC871B8}"/>
                </a:ext>
              </a:extLst>
            </p:cNvPr>
            <p:cNvGrpSpPr/>
            <p:nvPr/>
          </p:nvGrpSpPr>
          <p:grpSpPr>
            <a:xfrm>
              <a:off x="3846328" y="5005275"/>
              <a:ext cx="3586720" cy="448340"/>
              <a:chOff x="838200" y="3975248"/>
              <a:chExt cx="3586720" cy="448340"/>
            </a:xfrm>
            <a:solidFill>
              <a:schemeClr val="accent5">
                <a:lumMod val="60000"/>
                <a:lumOff val="40000"/>
              </a:schemeClr>
            </a:solidFill>
          </p:grpSpPr>
          <p:sp>
            <p:nvSpPr>
              <p:cNvPr id="39" name="矩形 38">
                <a:extLst>
                  <a:ext uri="{FF2B5EF4-FFF2-40B4-BE49-F238E27FC236}">
                    <a16:creationId xmlns:a16="http://schemas.microsoft.com/office/drawing/2014/main" id="{68A8B6A4-F090-40C4-8783-A85B8E0C7665}"/>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F11DDA0E-278C-4F97-9A69-BBAA35DEA42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31018DC2-2341-463D-8C43-9FE6670CB41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8CAF0B3-C999-4830-904C-02608477EABF}"/>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1A43EB54-8B9E-437E-8A04-1FABBB7BEDD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7F12D6D6-DBCE-4AC9-888B-C6CD7110BF9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066DA6AD-D920-4406-BC30-5D9156A72514}"/>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456B7E00-2289-4C3F-9BDD-B3CF81B92FB7}"/>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4" name="群組 53">
            <a:extLst>
              <a:ext uri="{FF2B5EF4-FFF2-40B4-BE49-F238E27FC236}">
                <a16:creationId xmlns:a16="http://schemas.microsoft.com/office/drawing/2014/main" id="{BDA9FE0C-3CE2-4437-AE5A-6F5801A02B9F}"/>
              </a:ext>
            </a:extLst>
          </p:cNvPr>
          <p:cNvGrpSpPr/>
          <p:nvPr/>
        </p:nvGrpSpPr>
        <p:grpSpPr>
          <a:xfrm>
            <a:off x="10063083" y="3700941"/>
            <a:ext cx="81756" cy="327024"/>
            <a:chOff x="3011639" y="6206729"/>
            <a:chExt cx="81756" cy="327024"/>
          </a:xfrm>
        </p:grpSpPr>
        <p:sp>
          <p:nvSpPr>
            <p:cNvPr id="49" name="橢圓 48">
              <a:extLst>
                <a:ext uri="{FF2B5EF4-FFF2-40B4-BE49-F238E27FC236}">
                  <a16:creationId xmlns:a16="http://schemas.microsoft.com/office/drawing/2014/main" id="{1675BFE5-BC0F-4D17-98F8-8C3C20133706}"/>
                </a:ext>
              </a:extLst>
            </p:cNvPr>
            <p:cNvSpPr/>
            <p:nvPr/>
          </p:nvSpPr>
          <p:spPr>
            <a:xfrm>
              <a:off x="3011639" y="6329363"/>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8928B02B-157C-4292-84D1-828DA6FF1157}"/>
                </a:ext>
              </a:extLst>
            </p:cNvPr>
            <p:cNvSpPr/>
            <p:nvPr/>
          </p:nvSpPr>
          <p:spPr>
            <a:xfrm>
              <a:off x="3011639" y="6451997"/>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2673FA8C-BECD-491F-86C7-12302024DC77}"/>
                </a:ext>
              </a:extLst>
            </p:cNvPr>
            <p:cNvSpPr/>
            <p:nvPr/>
          </p:nvSpPr>
          <p:spPr>
            <a:xfrm>
              <a:off x="3011639" y="6206729"/>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55" name="群組 54">
            <a:extLst>
              <a:ext uri="{FF2B5EF4-FFF2-40B4-BE49-F238E27FC236}">
                <a16:creationId xmlns:a16="http://schemas.microsoft.com/office/drawing/2014/main" id="{742B50BD-B8D9-4757-9D84-BFBCC47EA31A}"/>
              </a:ext>
            </a:extLst>
          </p:cNvPr>
          <p:cNvGrpSpPr/>
          <p:nvPr/>
        </p:nvGrpSpPr>
        <p:grpSpPr>
          <a:xfrm>
            <a:off x="8306687" y="4147472"/>
            <a:ext cx="3586720" cy="448340"/>
            <a:chOff x="838200" y="3975248"/>
            <a:chExt cx="3586720" cy="448340"/>
          </a:xfrm>
          <a:solidFill>
            <a:schemeClr val="accent5">
              <a:lumMod val="60000"/>
              <a:lumOff val="40000"/>
            </a:schemeClr>
          </a:solidFill>
        </p:grpSpPr>
        <p:sp>
          <p:nvSpPr>
            <p:cNvPr id="56" name="矩形 55">
              <a:extLst>
                <a:ext uri="{FF2B5EF4-FFF2-40B4-BE49-F238E27FC236}">
                  <a16:creationId xmlns:a16="http://schemas.microsoft.com/office/drawing/2014/main" id="{6D755F79-3315-4733-B7B3-EC4B3E959AFF}"/>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5C9C2740-889F-41FA-BDA8-96BA37BC30A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423F8B61-C40F-4F1F-BAA7-F41B7B7C4AE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BC65A06C-E179-4158-A479-72F29ED0ABE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A4BEA03F-381E-4254-8F53-23790CF34C1A}"/>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7C2C190-CCE1-4680-9153-03B4DD01F1A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A0B3BB87-DF80-43C7-BEE2-C7476DC129F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117DC5C-2B88-4EA9-B055-FBEB6BB11C2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5" name="接點: 弧形 64">
            <a:extLst>
              <a:ext uri="{FF2B5EF4-FFF2-40B4-BE49-F238E27FC236}">
                <a16:creationId xmlns:a16="http://schemas.microsoft.com/office/drawing/2014/main" id="{163AAF3C-B3D8-49CD-A7EB-054EB83DEACA}"/>
              </a:ext>
            </a:extLst>
          </p:cNvPr>
          <p:cNvCxnSpPr>
            <a:stCxn id="27" idx="3"/>
            <a:endCxn id="56" idx="1"/>
          </p:cNvCxnSpPr>
          <p:nvPr/>
        </p:nvCxnSpPr>
        <p:spPr>
          <a:xfrm>
            <a:off x="7128248" y="3733799"/>
            <a:ext cx="1178439" cy="637843"/>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480752BD-D389-494A-863C-F30A8F3E200F}"/>
              </a:ext>
            </a:extLst>
          </p:cNvPr>
          <p:cNvSpPr txBox="1"/>
          <p:nvPr/>
        </p:nvSpPr>
        <p:spPr>
          <a:xfrm>
            <a:off x="1309139" y="2316343"/>
            <a:ext cx="3304556" cy="369332"/>
          </a:xfrm>
          <a:prstGeom prst="rect">
            <a:avLst/>
          </a:prstGeom>
          <a:noFill/>
        </p:spPr>
        <p:txBody>
          <a:bodyPr wrap="square" rtlCol="0" anchor="ctr">
            <a:spAutoFit/>
          </a:bodyPr>
          <a:lstStyle/>
          <a:p>
            <a:pPr algn="ctr"/>
            <a:r>
              <a:rPr lang="en-US" altLang="zh-TW" dirty="0"/>
              <a:t>1. Encode feature vector</a:t>
            </a:r>
            <a:endParaRPr lang="zh-TW" altLang="en-US" dirty="0"/>
          </a:p>
        </p:txBody>
      </p:sp>
      <p:sp>
        <p:nvSpPr>
          <p:cNvPr id="67" name="文字方塊 66">
            <a:extLst>
              <a:ext uri="{FF2B5EF4-FFF2-40B4-BE49-F238E27FC236}">
                <a16:creationId xmlns:a16="http://schemas.microsoft.com/office/drawing/2014/main" id="{BE4F0D4B-DF14-49B3-B459-130BCC8AC9A0}"/>
              </a:ext>
            </a:extLst>
          </p:cNvPr>
          <p:cNvSpPr txBox="1"/>
          <p:nvPr/>
        </p:nvSpPr>
        <p:spPr>
          <a:xfrm>
            <a:off x="5482865" y="2104361"/>
            <a:ext cx="3398872" cy="646331"/>
          </a:xfrm>
          <a:prstGeom prst="rect">
            <a:avLst/>
          </a:prstGeom>
          <a:noFill/>
        </p:spPr>
        <p:txBody>
          <a:bodyPr wrap="square" rtlCol="0" anchor="ctr">
            <a:spAutoFit/>
          </a:bodyPr>
          <a:lstStyle/>
          <a:p>
            <a:pPr algn="ctr"/>
            <a:r>
              <a:rPr lang="en-US" altLang="zh-TW" dirty="0"/>
              <a:t>2. Search the</a:t>
            </a:r>
            <a:r>
              <a:rPr lang="zh-TW" altLang="en-US" dirty="0"/>
              <a:t> </a:t>
            </a:r>
            <a:r>
              <a:rPr lang="en-US" altLang="zh-TW" dirty="0"/>
              <a:t>top k most similar feature vector </a:t>
            </a:r>
            <a:endParaRPr lang="zh-TW" altLang="en-US" dirty="0"/>
          </a:p>
        </p:txBody>
      </p:sp>
      <p:cxnSp>
        <p:nvCxnSpPr>
          <p:cNvPr id="68" name="接點: 弧形 67">
            <a:extLst>
              <a:ext uri="{FF2B5EF4-FFF2-40B4-BE49-F238E27FC236}">
                <a16:creationId xmlns:a16="http://schemas.microsoft.com/office/drawing/2014/main" id="{4C44D419-4E1C-4A62-977E-FF54E12E75BA}"/>
              </a:ext>
            </a:extLst>
          </p:cNvPr>
          <p:cNvCxnSpPr>
            <a:cxnSpLocks/>
            <a:stCxn id="27" idx="3"/>
            <a:endCxn id="7" idx="1"/>
          </p:cNvCxnSpPr>
          <p:nvPr/>
        </p:nvCxnSpPr>
        <p:spPr>
          <a:xfrm flipV="1">
            <a:off x="7128248" y="2980659"/>
            <a:ext cx="730099" cy="753140"/>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a:extLst>
              <a:ext uri="{FF2B5EF4-FFF2-40B4-BE49-F238E27FC236}">
                <a16:creationId xmlns:a16="http://schemas.microsoft.com/office/drawing/2014/main" id="{A214051A-275B-4A4D-9071-225D2E6EC0C2}"/>
              </a:ext>
            </a:extLst>
          </p:cNvPr>
          <p:cNvGrpSpPr/>
          <p:nvPr/>
        </p:nvGrpSpPr>
        <p:grpSpPr>
          <a:xfrm>
            <a:off x="8102396" y="5268676"/>
            <a:ext cx="1610061" cy="1331370"/>
            <a:chOff x="9649610" y="5029821"/>
            <a:chExt cx="1610061" cy="1331370"/>
          </a:xfrm>
        </p:grpSpPr>
        <p:pic>
          <p:nvPicPr>
            <p:cNvPr id="73" name="圖片 72">
              <a:extLst>
                <a:ext uri="{FF2B5EF4-FFF2-40B4-BE49-F238E27FC236}">
                  <a16:creationId xmlns:a16="http://schemas.microsoft.com/office/drawing/2014/main" id="{932BA7F0-C6F0-4FA6-9198-2514B30C6091}"/>
                </a:ext>
              </a:extLst>
            </p:cNvPr>
            <p:cNvPicPr>
              <a:picLocks noChangeAspect="1"/>
            </p:cNvPicPr>
            <p:nvPr/>
          </p:nvPicPr>
          <p:blipFill rotWithShape="1">
            <a:blip r:embed="rId4"/>
            <a:srcRect l="12060" t="23553" r="21180" b="9687"/>
            <a:stretch/>
          </p:blipFill>
          <p:spPr>
            <a:xfrm>
              <a:off x="9649610" y="5029821"/>
              <a:ext cx="1305261" cy="1026570"/>
            </a:xfrm>
            <a:prstGeom prst="rect">
              <a:avLst/>
            </a:prstGeom>
            <a:ln w="19050">
              <a:solidFill>
                <a:schemeClr val="tx1"/>
              </a:solidFill>
            </a:ln>
          </p:spPr>
        </p:pic>
        <p:pic>
          <p:nvPicPr>
            <p:cNvPr id="74" name="圖片 73">
              <a:extLst>
                <a:ext uri="{FF2B5EF4-FFF2-40B4-BE49-F238E27FC236}">
                  <a16:creationId xmlns:a16="http://schemas.microsoft.com/office/drawing/2014/main" id="{C6C744C4-157A-4BA5-9A02-686FB0E3E186}"/>
                </a:ext>
              </a:extLst>
            </p:cNvPr>
            <p:cNvPicPr>
              <a:picLocks noChangeAspect="1"/>
            </p:cNvPicPr>
            <p:nvPr/>
          </p:nvPicPr>
          <p:blipFill rotWithShape="1">
            <a:blip r:embed="rId4"/>
            <a:srcRect l="12060" t="23553" r="21180" b="9687"/>
            <a:stretch/>
          </p:blipFill>
          <p:spPr>
            <a:xfrm>
              <a:off x="9802010" y="5182221"/>
              <a:ext cx="1305261" cy="1026570"/>
            </a:xfrm>
            <a:prstGeom prst="rect">
              <a:avLst/>
            </a:prstGeom>
            <a:ln w="19050">
              <a:solidFill>
                <a:schemeClr val="tx1"/>
              </a:solidFill>
            </a:ln>
          </p:spPr>
        </p:pic>
        <p:pic>
          <p:nvPicPr>
            <p:cNvPr id="75" name="圖片 74">
              <a:extLst>
                <a:ext uri="{FF2B5EF4-FFF2-40B4-BE49-F238E27FC236}">
                  <a16:creationId xmlns:a16="http://schemas.microsoft.com/office/drawing/2014/main" id="{70C89BE1-73E8-4D06-ACB5-0F8B4FDD9D58}"/>
                </a:ext>
              </a:extLst>
            </p:cNvPr>
            <p:cNvPicPr>
              <a:picLocks noChangeAspect="1"/>
            </p:cNvPicPr>
            <p:nvPr/>
          </p:nvPicPr>
          <p:blipFill rotWithShape="1">
            <a:blip r:embed="rId4"/>
            <a:srcRect l="12060" t="23553" r="21180" b="9687"/>
            <a:stretch/>
          </p:blipFill>
          <p:spPr>
            <a:xfrm>
              <a:off x="9954410" y="5334621"/>
              <a:ext cx="1305261" cy="1026570"/>
            </a:xfrm>
            <a:prstGeom prst="rect">
              <a:avLst/>
            </a:prstGeom>
            <a:ln w="19050">
              <a:solidFill>
                <a:schemeClr val="tx1"/>
              </a:solidFill>
            </a:ln>
          </p:spPr>
        </p:pic>
      </p:grpSp>
      <p:cxnSp>
        <p:nvCxnSpPr>
          <p:cNvPr id="77" name="接點: 弧形 76">
            <a:extLst>
              <a:ext uri="{FF2B5EF4-FFF2-40B4-BE49-F238E27FC236}">
                <a16:creationId xmlns:a16="http://schemas.microsoft.com/office/drawing/2014/main" id="{BBC7BB2D-1A2D-4109-ACD2-D0408BF69A3F}"/>
              </a:ext>
            </a:extLst>
          </p:cNvPr>
          <p:cNvCxnSpPr>
            <a:cxnSpLocks/>
            <a:stCxn id="63" idx="2"/>
            <a:endCxn id="73" idx="0"/>
          </p:cNvCxnSpPr>
          <p:nvPr/>
        </p:nvCxnSpPr>
        <p:spPr>
          <a:xfrm rot="5400000">
            <a:off x="9875700" y="3475139"/>
            <a:ext cx="672864" cy="291421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C93B5E85-DED4-48F7-B710-DD6FA948532D}"/>
              </a:ext>
            </a:extLst>
          </p:cNvPr>
          <p:cNvSpPr txBox="1"/>
          <p:nvPr/>
        </p:nvSpPr>
        <p:spPr>
          <a:xfrm>
            <a:off x="4886548" y="5028308"/>
            <a:ext cx="3304556" cy="369332"/>
          </a:xfrm>
          <a:prstGeom prst="rect">
            <a:avLst/>
          </a:prstGeom>
          <a:noFill/>
        </p:spPr>
        <p:txBody>
          <a:bodyPr wrap="square" rtlCol="0" anchor="ctr">
            <a:spAutoFit/>
          </a:bodyPr>
          <a:lstStyle/>
          <a:p>
            <a:pPr algn="ctr"/>
            <a:r>
              <a:rPr lang="en-US" altLang="zh-TW" dirty="0"/>
              <a:t>3. Blend corresponding poses</a:t>
            </a:r>
            <a:endParaRPr lang="zh-TW" altLang="en-US" dirty="0"/>
          </a:p>
        </p:txBody>
      </p:sp>
      <p:pic>
        <p:nvPicPr>
          <p:cNvPr id="84" name="圖片 83">
            <a:extLst>
              <a:ext uri="{FF2B5EF4-FFF2-40B4-BE49-F238E27FC236}">
                <a16:creationId xmlns:a16="http://schemas.microsoft.com/office/drawing/2014/main" id="{529DB331-2BDD-4C60-8B33-B7FCD6806707}"/>
              </a:ext>
            </a:extLst>
          </p:cNvPr>
          <p:cNvPicPr>
            <a:picLocks noChangeAspect="1"/>
          </p:cNvPicPr>
          <p:nvPr/>
        </p:nvPicPr>
        <p:blipFill rotWithShape="1">
          <a:blip r:embed="rId4"/>
          <a:srcRect l="12060" t="23553" r="21180" b="9687"/>
          <a:stretch/>
        </p:blipFill>
        <p:spPr>
          <a:xfrm>
            <a:off x="3784805" y="5457240"/>
            <a:ext cx="1305261" cy="1026570"/>
          </a:xfrm>
          <a:prstGeom prst="rect">
            <a:avLst/>
          </a:prstGeom>
          <a:ln w="19050">
            <a:solidFill>
              <a:schemeClr val="tx1"/>
            </a:solidFill>
          </a:ln>
        </p:spPr>
      </p:pic>
      <p:cxnSp>
        <p:nvCxnSpPr>
          <p:cNvPr id="85" name="直線單箭頭接點 84">
            <a:extLst>
              <a:ext uri="{FF2B5EF4-FFF2-40B4-BE49-F238E27FC236}">
                <a16:creationId xmlns:a16="http://schemas.microsoft.com/office/drawing/2014/main" id="{C22627BE-BC0F-48D4-AB59-E174C668B76F}"/>
              </a:ext>
            </a:extLst>
          </p:cNvPr>
          <p:cNvCxnSpPr>
            <a:cxnSpLocks/>
          </p:cNvCxnSpPr>
          <p:nvPr/>
        </p:nvCxnSpPr>
        <p:spPr>
          <a:xfrm flipH="1">
            <a:off x="5334888" y="5934361"/>
            <a:ext cx="23825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606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A306E93-A0F0-4172-8078-F1AF1641CD87}"/>
              </a:ext>
            </a:extLst>
          </p:cNvPr>
          <p:cNvSpPr>
            <a:spLocks noGrp="1"/>
          </p:cNvSpPr>
          <p:nvPr>
            <p:ph type="title"/>
          </p:nvPr>
        </p:nvSpPr>
        <p:spPr/>
        <p:txBody>
          <a:bodyPr/>
          <a:lstStyle/>
          <a:p>
            <a:r>
              <a:rPr lang="en-US" altLang="zh-TW" dirty="0"/>
              <a:t>Result </a:t>
            </a:r>
            <a:endParaRPr lang="zh-TW" altLang="en-US" dirty="0"/>
          </a:p>
        </p:txBody>
      </p:sp>
      <p:sp>
        <p:nvSpPr>
          <p:cNvPr id="6" name="文字版面配置區 5">
            <a:extLst>
              <a:ext uri="{FF2B5EF4-FFF2-40B4-BE49-F238E27FC236}">
                <a16:creationId xmlns:a16="http://schemas.microsoft.com/office/drawing/2014/main" id="{E5C3DBB8-0B4D-421B-8567-972FCEEB74A4}"/>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7A401ED-C056-40BA-BA5A-126672F4F1FA}"/>
              </a:ext>
            </a:extLst>
          </p:cNvPr>
          <p:cNvSpPr>
            <a:spLocks noGrp="1"/>
          </p:cNvSpPr>
          <p:nvPr>
            <p:ph type="sldNum" sz="quarter" idx="12"/>
          </p:nvPr>
        </p:nvSpPr>
        <p:spPr/>
        <p:txBody>
          <a:bodyPr/>
          <a:lstStyle/>
          <a:p>
            <a:fld id="{D149E3A1-F5A3-43F6-A114-638605801008}" type="slidenum">
              <a:rPr lang="zh-TW" altLang="en-US" smtClean="0"/>
              <a:pPr/>
              <a:t>41</a:t>
            </a:fld>
            <a:endParaRPr lang="zh-TW" altLang="en-US" dirty="0"/>
          </a:p>
        </p:txBody>
      </p:sp>
    </p:spTree>
    <p:extLst>
      <p:ext uri="{BB962C8B-B14F-4D97-AF65-F5344CB8AC3E}">
        <p14:creationId xmlns:p14="http://schemas.microsoft.com/office/powerpoint/2010/main" val="131245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77B29-AEA5-4CFD-A448-07D7CF9D1939}"/>
              </a:ext>
            </a:extLst>
          </p:cNvPr>
          <p:cNvSpPr>
            <a:spLocks noGrp="1"/>
          </p:cNvSpPr>
          <p:nvPr>
            <p:ph type="title"/>
          </p:nvPr>
        </p:nvSpPr>
        <p:spPr/>
        <p:txBody>
          <a:bodyPr/>
          <a:lstStyle/>
          <a:p>
            <a:r>
              <a:rPr lang="en-US" altLang="zh-TW" b="1" dirty="0"/>
              <a:t>Result – Delay </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4B7E0A9-55FA-416A-9E85-D99F69625B63}"/>
                  </a:ext>
                </a:extLst>
              </p:cNvPr>
              <p:cNvSpPr>
                <a:spLocks noGrp="1"/>
              </p:cNvSpPr>
              <p:nvPr>
                <p:ph idx="1"/>
              </p:nvPr>
            </p:nvSpPr>
            <p:spPr/>
            <p:txBody>
              <a:bodyPr/>
              <a:lstStyle/>
              <a:p>
                <a:r>
                  <a:rPr lang="en-US" altLang="zh-TW" dirty="0"/>
                  <a:t>Time cost of each processing step in testing stage (performance stage)</a:t>
                </a:r>
              </a:p>
              <a:p>
                <a:pPr lvl="1"/>
                <a14:m>
                  <m:oMath xmlns:m="http://schemas.openxmlformats.org/officeDocument/2006/math">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0.03</m:t>
                    </m:r>
                  </m:oMath>
                </a14:m>
                <a:r>
                  <a:rPr lang="zh-TW" altLang="en-US" dirty="0"/>
                  <a:t> </a:t>
                </a:r>
                <a:r>
                  <a:rPr lang="en-US" altLang="zh-TW" dirty="0"/>
                  <a:t>sec</a:t>
                </a:r>
                <a:r>
                  <a:rPr lang="zh-TW" altLang="en-US" dirty="0"/>
                  <a:t> </a:t>
                </a:r>
                <a14:m>
                  <m:oMath xmlns:m="http://schemas.openxmlformats.org/officeDocument/2006/math">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33</m:t>
                    </m:r>
                  </m:oMath>
                </a14:m>
                <a:r>
                  <a:rPr lang="zh-TW" altLang="en-US" dirty="0"/>
                  <a:t> </a:t>
                </a:r>
                <a:r>
                  <a:rPr lang="en-US" altLang="zh-TW" dirty="0"/>
                  <a:t>Hz</a:t>
                </a:r>
                <a:endParaRPr lang="zh-TW" altLang="en-US" dirty="0"/>
              </a:p>
            </p:txBody>
          </p:sp>
        </mc:Choice>
        <mc:Fallback xmlns="">
          <p:sp>
            <p:nvSpPr>
              <p:cNvPr id="3" name="內容版面配置區 2">
                <a:extLst>
                  <a:ext uri="{FF2B5EF4-FFF2-40B4-BE49-F238E27FC236}">
                    <a16:creationId xmlns:a16="http://schemas.microsoft.com/office/drawing/2014/main" id="{84B7E0A9-55FA-416A-9E85-D99F69625B63}"/>
                  </a:ext>
                </a:extLst>
              </p:cNvPr>
              <p:cNvSpPr>
                <a:spLocks noGrp="1" noRot="1" noChangeAspect="1" noMove="1" noResize="1" noEditPoints="1" noAdjustHandles="1" noChangeArrowheads="1" noChangeShapeType="1" noTextEdit="1"/>
              </p:cNvSpPr>
              <p:nvPr>
                <p:ph idx="1"/>
              </p:nvPr>
            </p:nvSpPr>
            <p:spPr>
              <a:blipFill>
                <a:blip r:embed="rId3"/>
                <a:stretch>
                  <a:fillRect l="-1043" t="-2241" r="-11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A93C2F-E35B-498F-834C-3C0896EC237E}"/>
              </a:ext>
            </a:extLst>
          </p:cNvPr>
          <p:cNvSpPr>
            <a:spLocks noGrp="1"/>
          </p:cNvSpPr>
          <p:nvPr>
            <p:ph type="sldNum" sz="quarter" idx="12"/>
          </p:nvPr>
        </p:nvSpPr>
        <p:spPr/>
        <p:txBody>
          <a:bodyPr/>
          <a:lstStyle/>
          <a:p>
            <a:fld id="{D149E3A1-F5A3-43F6-A114-638605801008}" type="slidenum">
              <a:rPr lang="zh-TW" altLang="en-US" smtClean="0"/>
              <a:pPr/>
              <a:t>42</a:t>
            </a:fld>
            <a:endParaRPr lang="zh-TW" altLang="en-US" dirty="0"/>
          </a:p>
        </p:txBody>
      </p:sp>
      <p:graphicFrame>
        <p:nvGraphicFramePr>
          <p:cNvPr id="6" name="表格 5">
            <a:extLst>
              <a:ext uri="{FF2B5EF4-FFF2-40B4-BE49-F238E27FC236}">
                <a16:creationId xmlns:a16="http://schemas.microsoft.com/office/drawing/2014/main" id="{E8267D61-7A9F-4024-A887-2C7F43E47460}"/>
              </a:ext>
            </a:extLst>
          </p:cNvPr>
          <p:cNvGraphicFramePr>
            <a:graphicFrameLocks noGrp="1"/>
          </p:cNvGraphicFramePr>
          <p:nvPr>
            <p:extLst>
              <p:ext uri="{D42A27DB-BD31-4B8C-83A1-F6EECF244321}">
                <p14:modId xmlns:p14="http://schemas.microsoft.com/office/powerpoint/2010/main" val="232572338"/>
              </p:ext>
            </p:extLst>
          </p:nvPr>
        </p:nvGraphicFramePr>
        <p:xfrm>
          <a:off x="838200" y="3843670"/>
          <a:ext cx="9930809" cy="2877805"/>
        </p:xfrm>
        <a:graphic>
          <a:graphicData uri="http://schemas.openxmlformats.org/drawingml/2006/table">
            <a:tbl>
              <a:tblPr firstRow="1" firstCol="1">
                <a:tableStyleId>{7DF18680-E054-41AD-8BC1-D1AEF772440D}</a:tableStyleId>
              </a:tblPr>
              <a:tblGrid>
                <a:gridCol w="1418687">
                  <a:extLst>
                    <a:ext uri="{9D8B030D-6E8A-4147-A177-3AD203B41FA5}">
                      <a16:colId xmlns:a16="http://schemas.microsoft.com/office/drawing/2014/main" val="1435062443"/>
                    </a:ext>
                  </a:extLst>
                </a:gridCol>
                <a:gridCol w="1418687">
                  <a:extLst>
                    <a:ext uri="{9D8B030D-6E8A-4147-A177-3AD203B41FA5}">
                      <a16:colId xmlns:a16="http://schemas.microsoft.com/office/drawing/2014/main" val="1209767202"/>
                    </a:ext>
                  </a:extLst>
                </a:gridCol>
                <a:gridCol w="1418687">
                  <a:extLst>
                    <a:ext uri="{9D8B030D-6E8A-4147-A177-3AD203B41FA5}">
                      <a16:colId xmlns:a16="http://schemas.microsoft.com/office/drawing/2014/main" val="1419083408"/>
                    </a:ext>
                  </a:extLst>
                </a:gridCol>
                <a:gridCol w="1418687">
                  <a:extLst>
                    <a:ext uri="{9D8B030D-6E8A-4147-A177-3AD203B41FA5}">
                      <a16:colId xmlns:a16="http://schemas.microsoft.com/office/drawing/2014/main" val="2700366040"/>
                    </a:ext>
                  </a:extLst>
                </a:gridCol>
                <a:gridCol w="1418687">
                  <a:extLst>
                    <a:ext uri="{9D8B030D-6E8A-4147-A177-3AD203B41FA5}">
                      <a16:colId xmlns:a16="http://schemas.microsoft.com/office/drawing/2014/main" val="471668961"/>
                    </a:ext>
                  </a:extLst>
                </a:gridCol>
                <a:gridCol w="1418687">
                  <a:extLst>
                    <a:ext uri="{9D8B030D-6E8A-4147-A177-3AD203B41FA5}">
                      <a16:colId xmlns:a16="http://schemas.microsoft.com/office/drawing/2014/main" val="683819504"/>
                    </a:ext>
                  </a:extLst>
                </a:gridCol>
                <a:gridCol w="1418687">
                  <a:extLst>
                    <a:ext uri="{9D8B030D-6E8A-4147-A177-3AD203B41FA5}">
                      <a16:colId xmlns:a16="http://schemas.microsoft.com/office/drawing/2014/main" val="2866232388"/>
                    </a:ext>
                  </a:extLst>
                </a:gridCol>
              </a:tblGrid>
              <a:tr h="896136">
                <a:tc>
                  <a:txBody>
                    <a:bodyPr/>
                    <a:lstStyle/>
                    <a:p>
                      <a:pPr fontAlgn="ctr"/>
                      <a:r>
                        <a:rPr lang="zh-TW" altLang="en-US" sz="2800">
                          <a:effectLst/>
                        </a:rPr>
                        <a:t> </a:t>
                      </a:r>
                    </a:p>
                  </a:txBody>
                  <a:tcPr marL="66675" marR="66675" marT="66675" marB="66675" anchor="ctr"/>
                </a:tc>
                <a:tc>
                  <a:txBody>
                    <a:bodyPr/>
                    <a:lstStyle/>
                    <a:p>
                      <a:pPr algn="ctr" rtl="0" fontAlgn="ctr">
                        <a:spcBef>
                          <a:spcPts val="0"/>
                        </a:spcBef>
                        <a:spcAft>
                          <a:spcPts val="0"/>
                        </a:spcAft>
                      </a:pPr>
                      <a:r>
                        <a:rPr lang="en-US" sz="1600" u="none" strike="noStrike" dirty="0" err="1">
                          <a:effectLst/>
                        </a:rPr>
                        <a:t>Mediapipe</a:t>
                      </a:r>
                      <a:r>
                        <a:rPr lang="en-US" sz="1600" u="none" strike="noStrike" dirty="0">
                          <a:effectLst/>
                        </a:rPr>
                        <a:t> - hand pose estimation </a:t>
                      </a:r>
                      <a:endParaRPr lang="en-US" sz="2800" dirty="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Rotation computation and mapping</a:t>
                      </a:r>
                      <a:endParaRPr lang="en-US" sz="2800" dirty="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Forward kinematic</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Searching for similar FVs</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Pose blending</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Sum</a:t>
                      </a:r>
                      <a:endParaRPr lang="en-US" sz="2800" dirty="0">
                        <a:effectLst/>
                      </a:endParaRPr>
                    </a:p>
                  </a:txBody>
                  <a:tcPr marL="66675" marR="66675" marT="66675" marB="66675" anchor="ctr">
                    <a:solidFill>
                      <a:schemeClr val="accent1">
                        <a:lumMod val="75000"/>
                      </a:schemeClr>
                    </a:solidFill>
                  </a:tcPr>
                </a:tc>
                <a:extLst>
                  <a:ext uri="{0D108BD9-81ED-4DB2-BD59-A6C34878D82A}">
                    <a16:rowId xmlns:a16="http://schemas.microsoft.com/office/drawing/2014/main" val="1215270515"/>
                  </a:ext>
                </a:extLst>
              </a:tr>
              <a:tr h="476363">
                <a:tc>
                  <a:txBody>
                    <a:bodyPr/>
                    <a:lstStyle/>
                    <a:p>
                      <a:pPr algn="ctr" rtl="0" fontAlgn="ctr">
                        <a:spcBef>
                          <a:spcPts val="0"/>
                        </a:spcBef>
                        <a:spcAft>
                          <a:spcPts val="0"/>
                        </a:spcAft>
                      </a:pPr>
                      <a:r>
                        <a:rPr lang="en-US" sz="1600" u="none" strike="noStrike">
                          <a:effectLst/>
                        </a:rPr>
                        <a:t>Mean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0.03208</a:t>
                      </a:r>
                      <a:endParaRPr lang="zh-TW" altLang="en-US" sz="3600" dirty="0">
                        <a:effectLst/>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dirty="0">
                          <a:effectLst/>
                        </a:rPr>
                        <a:t>0.00085</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0.00010</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0.00048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0.00051</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0.03403</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1238746003"/>
                  </a:ext>
                </a:extLst>
              </a:tr>
              <a:tr h="752653">
                <a:tc>
                  <a:txBody>
                    <a:bodyPr/>
                    <a:lstStyle/>
                    <a:p>
                      <a:pPr algn="ctr" rtl="0" fontAlgn="ctr">
                        <a:spcBef>
                          <a:spcPts val="0"/>
                        </a:spcBef>
                        <a:spcAft>
                          <a:spcPts val="0"/>
                        </a:spcAft>
                      </a:pPr>
                      <a:r>
                        <a:rPr lang="en-US" sz="1600" u="none" strike="noStrike">
                          <a:effectLst/>
                        </a:rPr>
                        <a:t>Standard deviation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0.00378</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0.00078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0.00010</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0.00102</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0.00044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sz="2000" u="none" strike="noStrike" dirty="0">
                          <a:effectLst/>
                        </a:rPr>
                        <a:t>x</a:t>
                      </a:r>
                      <a:endParaRPr 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941980066"/>
                  </a:ext>
                </a:extLst>
              </a:tr>
              <a:tr h="752653">
                <a:tc>
                  <a:txBody>
                    <a:bodyPr/>
                    <a:lstStyle/>
                    <a:p>
                      <a:pPr algn="ctr" rtl="0" fontAlgn="ctr">
                        <a:spcBef>
                          <a:spcPts val="0"/>
                        </a:spcBef>
                        <a:spcAft>
                          <a:spcPts val="0"/>
                        </a:spcAft>
                      </a:pPr>
                      <a:r>
                        <a:rPr lang="en-US" sz="1600" u="none" strike="noStrike">
                          <a:effectLst/>
                        </a:rPr>
                        <a:t>90 percentile</a:t>
                      </a:r>
                      <a:endParaRPr lang="en-US" sz="2800">
                        <a:effectLst/>
                      </a:endParaRPr>
                    </a:p>
                  </a:txBody>
                  <a:tcPr marL="66675" marR="66675" marT="66675" marB="66675" anchor="ctr"/>
                </a:tc>
                <a:tc>
                  <a:txBody>
                    <a:bodyPr/>
                    <a:lstStyle/>
                    <a:p>
                      <a:pPr marL="0" algn="ctr" defTabSz="914400" rtl="0" eaLnBrk="1" fontAlgn="ctr" latinLnBrk="0" hangingPunct="1">
                        <a:spcBef>
                          <a:spcPts val="0"/>
                        </a:spcBef>
                        <a:spcAft>
                          <a:spcPts val="0"/>
                        </a:spcAft>
                      </a:pPr>
                      <a:r>
                        <a:rPr lang="en-US" altLang="zh-TW" sz="2000" u="none" strike="noStrike" kern="1200" dirty="0">
                          <a:solidFill>
                            <a:schemeClr val="dk1"/>
                          </a:solidFill>
                          <a:effectLst/>
                          <a:latin typeface="+mn-lt"/>
                          <a:ea typeface="+mn-ea"/>
                          <a:cs typeface="+mn-cs"/>
                        </a:rPr>
                        <a:t>0.03241</a:t>
                      </a:r>
                      <a:endParaRPr lang="zh-TW" altLang="en-US" sz="2000" u="none" strike="noStrike" kern="1200" dirty="0">
                        <a:solidFill>
                          <a:schemeClr val="dk1"/>
                        </a:solidFill>
                        <a:effectLst/>
                        <a:latin typeface="+mn-lt"/>
                        <a:ea typeface="+mn-ea"/>
                        <a:cs typeface="+mn-cs"/>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a:effectLst/>
                        </a:rPr>
                        <a:t>0.00104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0.00025</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0.00054</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0.00059</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0.03486</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3249190532"/>
                  </a:ext>
                </a:extLst>
              </a:tr>
            </a:tbl>
          </a:graphicData>
        </a:graphic>
      </p:graphicFrame>
      <p:sp>
        <p:nvSpPr>
          <p:cNvPr id="8" name="文字方塊 7">
            <a:extLst>
              <a:ext uri="{FF2B5EF4-FFF2-40B4-BE49-F238E27FC236}">
                <a16:creationId xmlns:a16="http://schemas.microsoft.com/office/drawing/2014/main" id="{5D5E4754-E789-44E7-A623-6ABD45FD075C}"/>
              </a:ext>
            </a:extLst>
          </p:cNvPr>
          <p:cNvSpPr txBox="1"/>
          <p:nvPr/>
        </p:nvSpPr>
        <p:spPr>
          <a:xfrm>
            <a:off x="3331536" y="2732861"/>
            <a:ext cx="3221666" cy="369332"/>
          </a:xfrm>
          <a:prstGeom prst="rect">
            <a:avLst/>
          </a:prstGeom>
          <a:noFill/>
        </p:spPr>
        <p:txBody>
          <a:bodyPr wrap="square" rtlCol="0">
            <a:spAutoFit/>
          </a:bodyPr>
          <a:lstStyle/>
          <a:p>
            <a:pPr algn="ctr"/>
            <a:r>
              <a:rPr lang="en-US" altLang="zh-TW" b="1" dirty="0"/>
              <a:t>Lower body motion retargeting</a:t>
            </a:r>
            <a:endParaRPr lang="zh-TW" altLang="en-US" b="1" dirty="0"/>
          </a:p>
        </p:txBody>
      </p:sp>
      <p:sp>
        <p:nvSpPr>
          <p:cNvPr id="9" name="左大括弧 8">
            <a:extLst>
              <a:ext uri="{FF2B5EF4-FFF2-40B4-BE49-F238E27FC236}">
                <a16:creationId xmlns:a16="http://schemas.microsoft.com/office/drawing/2014/main" id="{B65C4EBC-62BD-442C-92C8-F2366F4DD1D8}"/>
              </a:ext>
            </a:extLst>
          </p:cNvPr>
          <p:cNvSpPr/>
          <p:nvPr/>
        </p:nvSpPr>
        <p:spPr>
          <a:xfrm rot="5400000">
            <a:off x="4942370"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左大括弧 9">
            <a:extLst>
              <a:ext uri="{FF2B5EF4-FFF2-40B4-BE49-F238E27FC236}">
                <a16:creationId xmlns:a16="http://schemas.microsoft.com/office/drawing/2014/main" id="{F641C47B-40EB-4ECA-B652-51B6075BBC56}"/>
              </a:ext>
            </a:extLst>
          </p:cNvPr>
          <p:cNvSpPr/>
          <p:nvPr/>
        </p:nvSpPr>
        <p:spPr>
          <a:xfrm rot="5400000">
            <a:off x="7752909"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5C639D85-C2DF-4571-8299-0D9E9059BFD2}"/>
              </a:ext>
            </a:extLst>
          </p:cNvPr>
          <p:cNvSpPr txBox="1"/>
          <p:nvPr/>
        </p:nvSpPr>
        <p:spPr>
          <a:xfrm>
            <a:off x="6274983" y="3031314"/>
            <a:ext cx="3221666" cy="369332"/>
          </a:xfrm>
          <a:prstGeom prst="rect">
            <a:avLst/>
          </a:prstGeom>
          <a:noFill/>
        </p:spPr>
        <p:txBody>
          <a:bodyPr wrap="square" rtlCol="0">
            <a:spAutoFit/>
          </a:bodyPr>
          <a:lstStyle/>
          <a:p>
            <a:pPr algn="ctr"/>
            <a:r>
              <a:rPr lang="en-US" altLang="zh-TW" b="1" dirty="0"/>
              <a:t>Full body pose reconstruction</a:t>
            </a:r>
            <a:endParaRPr lang="zh-TW" altLang="en-US" b="1" dirty="0"/>
          </a:p>
        </p:txBody>
      </p:sp>
    </p:spTree>
    <p:extLst>
      <p:ext uri="{BB962C8B-B14F-4D97-AF65-F5344CB8AC3E}">
        <p14:creationId xmlns:p14="http://schemas.microsoft.com/office/powerpoint/2010/main" val="3923758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061BE2-3C89-4269-8772-FA52109AFDC0}"/>
              </a:ext>
            </a:extLst>
          </p:cNvPr>
          <p:cNvSpPr>
            <a:spLocks noGrp="1"/>
          </p:cNvSpPr>
          <p:nvPr>
            <p:ph type="title"/>
          </p:nvPr>
        </p:nvSpPr>
        <p:spPr/>
        <p:txBody>
          <a:bodyPr/>
          <a:lstStyle/>
          <a:p>
            <a:r>
              <a:rPr lang="en-US" altLang="zh-TW" b="1" dirty="0"/>
              <a:t>Result – Processing pipeline  </a:t>
            </a:r>
            <a:endParaRPr lang="zh-TW" altLang="en-US" dirty="0"/>
          </a:p>
        </p:txBody>
      </p:sp>
      <p:sp>
        <p:nvSpPr>
          <p:cNvPr id="3" name="內容版面配置區 2">
            <a:extLst>
              <a:ext uri="{FF2B5EF4-FFF2-40B4-BE49-F238E27FC236}">
                <a16:creationId xmlns:a16="http://schemas.microsoft.com/office/drawing/2014/main" id="{BB6595DC-A337-454F-B843-5E25DF483204}"/>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6CDDF54-6B4A-484B-BC5C-8068B928F8CB}"/>
              </a:ext>
            </a:extLst>
          </p:cNvPr>
          <p:cNvSpPr>
            <a:spLocks noGrp="1"/>
          </p:cNvSpPr>
          <p:nvPr>
            <p:ph type="sldNum" sz="quarter" idx="12"/>
          </p:nvPr>
        </p:nvSpPr>
        <p:spPr/>
        <p:txBody>
          <a:bodyPr/>
          <a:lstStyle/>
          <a:p>
            <a:fld id="{D149E3A1-F5A3-43F6-A114-638605801008}" type="slidenum">
              <a:rPr lang="zh-TW" altLang="en-US" smtClean="0"/>
              <a:pPr/>
              <a:t>43</a:t>
            </a:fld>
            <a:endParaRPr lang="zh-TW" altLang="en-US" dirty="0"/>
          </a:p>
        </p:txBody>
      </p:sp>
    </p:spTree>
    <p:extLst>
      <p:ext uri="{BB962C8B-B14F-4D97-AF65-F5344CB8AC3E}">
        <p14:creationId xmlns:p14="http://schemas.microsoft.com/office/powerpoint/2010/main" val="2463067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0C1C32-B2D7-4210-9C59-F53D69DBCA46}"/>
              </a:ext>
            </a:extLst>
          </p:cNvPr>
          <p:cNvSpPr>
            <a:spLocks noGrp="1"/>
          </p:cNvSpPr>
          <p:nvPr>
            <p:ph type="title"/>
          </p:nvPr>
        </p:nvSpPr>
        <p:spPr/>
        <p:txBody>
          <a:bodyPr/>
          <a:lstStyle/>
          <a:p>
            <a:r>
              <a:rPr lang="en-US" altLang="zh-TW" b="1" dirty="0"/>
              <a:t>Result – Digital storytelling prototype </a:t>
            </a:r>
            <a:endParaRPr lang="zh-TW" altLang="en-US" b="1" dirty="0"/>
          </a:p>
        </p:txBody>
      </p:sp>
      <p:sp>
        <p:nvSpPr>
          <p:cNvPr id="3" name="內容版面配置區 2">
            <a:extLst>
              <a:ext uri="{FF2B5EF4-FFF2-40B4-BE49-F238E27FC236}">
                <a16:creationId xmlns:a16="http://schemas.microsoft.com/office/drawing/2014/main" id="{25FF8681-08D2-4AB3-9D6A-D950EFEB1CD8}"/>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A449894-6C6C-4D1C-A2EF-B3778AB62F04}"/>
              </a:ext>
            </a:extLst>
          </p:cNvPr>
          <p:cNvSpPr>
            <a:spLocks noGrp="1"/>
          </p:cNvSpPr>
          <p:nvPr>
            <p:ph type="sldNum" sz="quarter" idx="12"/>
          </p:nvPr>
        </p:nvSpPr>
        <p:spPr/>
        <p:txBody>
          <a:bodyPr/>
          <a:lstStyle/>
          <a:p>
            <a:fld id="{D149E3A1-F5A3-43F6-A114-638605801008}" type="slidenum">
              <a:rPr lang="zh-TW" altLang="en-US" smtClean="0"/>
              <a:t>44</a:t>
            </a:fld>
            <a:endParaRPr lang="zh-TW" altLang="en-US"/>
          </a:p>
        </p:txBody>
      </p:sp>
    </p:spTree>
    <p:extLst>
      <p:ext uri="{BB962C8B-B14F-4D97-AF65-F5344CB8AC3E}">
        <p14:creationId xmlns:p14="http://schemas.microsoft.com/office/powerpoint/2010/main" val="852900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A0168E6-BF67-4731-98E0-7E69CD12CB80}"/>
              </a:ext>
            </a:extLst>
          </p:cNvPr>
          <p:cNvSpPr>
            <a:spLocks noGrp="1"/>
          </p:cNvSpPr>
          <p:nvPr>
            <p:ph type="title"/>
          </p:nvPr>
        </p:nvSpPr>
        <p:spPr/>
        <p:txBody>
          <a:bodyPr/>
          <a:lstStyle/>
          <a:p>
            <a:r>
              <a:rPr lang="en-US" altLang="zh-TW" dirty="0"/>
              <a:t>Limitations and Future work</a:t>
            </a:r>
            <a:endParaRPr lang="zh-TW" altLang="en-US" dirty="0"/>
          </a:p>
        </p:txBody>
      </p:sp>
      <p:sp>
        <p:nvSpPr>
          <p:cNvPr id="6" name="文字版面配置區 5">
            <a:extLst>
              <a:ext uri="{FF2B5EF4-FFF2-40B4-BE49-F238E27FC236}">
                <a16:creationId xmlns:a16="http://schemas.microsoft.com/office/drawing/2014/main" id="{349AE847-6CA3-4F00-A57E-873694E8B96D}"/>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5588FA3-37A5-415D-9F47-C72EB7B686CB}"/>
              </a:ext>
            </a:extLst>
          </p:cNvPr>
          <p:cNvSpPr>
            <a:spLocks noGrp="1"/>
          </p:cNvSpPr>
          <p:nvPr>
            <p:ph type="sldNum" sz="quarter" idx="12"/>
          </p:nvPr>
        </p:nvSpPr>
        <p:spPr/>
        <p:txBody>
          <a:bodyPr/>
          <a:lstStyle/>
          <a:p>
            <a:fld id="{D149E3A1-F5A3-43F6-A114-638605801008}" type="slidenum">
              <a:rPr lang="zh-TW" altLang="en-US" smtClean="0"/>
              <a:pPr/>
              <a:t>45</a:t>
            </a:fld>
            <a:endParaRPr lang="zh-TW" altLang="en-US" dirty="0"/>
          </a:p>
        </p:txBody>
      </p:sp>
    </p:spTree>
    <p:extLst>
      <p:ext uri="{BB962C8B-B14F-4D97-AF65-F5344CB8AC3E}">
        <p14:creationId xmlns:p14="http://schemas.microsoft.com/office/powerpoint/2010/main" val="2584351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134D7-757D-4164-8F7B-EEE204EEEC00}"/>
              </a:ext>
            </a:extLst>
          </p:cNvPr>
          <p:cNvSpPr>
            <a:spLocks noGrp="1"/>
          </p:cNvSpPr>
          <p:nvPr>
            <p:ph type="title"/>
          </p:nvPr>
        </p:nvSpPr>
        <p:spPr/>
        <p:txBody>
          <a:bodyPr/>
          <a:lstStyle/>
          <a:p>
            <a:r>
              <a:rPr lang="en-US" altLang="zh-TW" b="1" dirty="0"/>
              <a:t>Limitations and Future work</a:t>
            </a:r>
            <a:endParaRPr lang="zh-TW" altLang="en-US" b="1" dirty="0"/>
          </a:p>
        </p:txBody>
      </p:sp>
      <p:sp>
        <p:nvSpPr>
          <p:cNvPr id="3" name="內容版面配置區 2">
            <a:extLst>
              <a:ext uri="{FF2B5EF4-FFF2-40B4-BE49-F238E27FC236}">
                <a16:creationId xmlns:a16="http://schemas.microsoft.com/office/drawing/2014/main" id="{0656B067-FBBB-46F2-B24E-A5F922997AE7}"/>
              </a:ext>
            </a:extLst>
          </p:cNvPr>
          <p:cNvSpPr>
            <a:spLocks noGrp="1"/>
          </p:cNvSpPr>
          <p:nvPr>
            <p:ph idx="1"/>
          </p:nvPr>
        </p:nvSpPr>
        <p:spPr>
          <a:xfrm>
            <a:off x="838200" y="1825625"/>
            <a:ext cx="10515600" cy="4895850"/>
          </a:xfrm>
        </p:spPr>
        <p:txBody>
          <a:bodyPr/>
          <a:lstStyle/>
          <a:p>
            <a:r>
              <a:rPr lang="en-US" altLang="zh-TW" dirty="0"/>
              <a:t>Adopting hardware solution of the </a:t>
            </a:r>
            <a:r>
              <a:rPr lang="en-US" altLang="zh-TW" u="sng" dirty="0"/>
              <a:t>hand pose estimation</a:t>
            </a:r>
            <a:r>
              <a:rPr lang="en-US" altLang="zh-TW" dirty="0"/>
              <a:t> can improve the detection accuracy and delay time </a:t>
            </a:r>
            <a:br>
              <a:rPr lang="en-US" altLang="zh-TW" dirty="0"/>
            </a:br>
            <a:r>
              <a:rPr lang="en-US" altLang="zh-TW" dirty="0"/>
              <a:t>[Product</a:t>
            </a:r>
            <a:r>
              <a:rPr lang="zh-TW" altLang="en-US" dirty="0"/>
              <a:t> </a:t>
            </a:r>
            <a:r>
              <a:rPr lang="en-US" altLang="zh-TW" dirty="0"/>
              <a:t>from StrechSense (SIGGRAPH 2022)] </a:t>
            </a:r>
          </a:p>
          <a:p>
            <a:endParaRPr lang="en-US" altLang="zh-TW" dirty="0"/>
          </a:p>
          <a:p>
            <a:r>
              <a:rPr lang="en-US" altLang="zh-TW" dirty="0"/>
              <a:t>Robust method which can </a:t>
            </a:r>
            <a:r>
              <a:rPr lang="en-US" altLang="zh-TW" u="sng" dirty="0"/>
              <a:t>automatically decide the reference joint</a:t>
            </a:r>
            <a:r>
              <a:rPr lang="en-US" altLang="zh-TW" dirty="0"/>
              <a:t> in full-body pose reconstruction step </a:t>
            </a:r>
          </a:p>
          <a:p>
            <a:endParaRPr lang="en-US" altLang="zh-TW" dirty="0"/>
          </a:p>
          <a:p>
            <a:r>
              <a:rPr lang="en-US" altLang="zh-TW" dirty="0"/>
              <a:t>Interface with finger performances expressing </a:t>
            </a:r>
            <a:r>
              <a:rPr lang="en-US" altLang="zh-TW" u="sng" dirty="0"/>
              <a:t>upper body actions</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2EE3B346-EF37-45B0-8804-3C3CAAD02422}"/>
              </a:ext>
            </a:extLst>
          </p:cNvPr>
          <p:cNvSpPr>
            <a:spLocks noGrp="1"/>
          </p:cNvSpPr>
          <p:nvPr>
            <p:ph type="sldNum" sz="quarter" idx="12"/>
          </p:nvPr>
        </p:nvSpPr>
        <p:spPr/>
        <p:txBody>
          <a:bodyPr/>
          <a:lstStyle/>
          <a:p>
            <a:fld id="{D149E3A1-F5A3-43F6-A114-638605801008}" type="slidenum">
              <a:rPr lang="zh-TW" altLang="en-US" smtClean="0"/>
              <a:pPr/>
              <a:t>46</a:t>
            </a:fld>
            <a:endParaRPr lang="zh-TW" altLang="en-US" dirty="0"/>
          </a:p>
        </p:txBody>
      </p:sp>
      <p:pic>
        <p:nvPicPr>
          <p:cNvPr id="2050" name="Picture 2" descr="StretchSense Launches Newest Edition of Industry Leading Motion Capture  Glove | Business Wire">
            <a:extLst>
              <a:ext uri="{FF2B5EF4-FFF2-40B4-BE49-F238E27FC236}">
                <a16:creationId xmlns:a16="http://schemas.microsoft.com/office/drawing/2014/main" id="{42655C65-F0A3-4907-A3E1-A5636E02D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237" y="0"/>
            <a:ext cx="2948763" cy="16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6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1EEFCCE-1EF9-4E30-9D73-83854F0E0982}"/>
              </a:ext>
            </a:extLst>
          </p:cNvPr>
          <p:cNvSpPr>
            <a:spLocks noGrp="1"/>
          </p:cNvSpPr>
          <p:nvPr>
            <p:ph type="title"/>
          </p:nvPr>
        </p:nvSpPr>
        <p:spPr/>
        <p:txBody>
          <a:bodyPr/>
          <a:lstStyle/>
          <a:p>
            <a:r>
              <a:rPr lang="en-US" altLang="zh-TW" dirty="0"/>
              <a:t>Conclusion </a:t>
            </a:r>
            <a:endParaRPr lang="zh-TW" altLang="en-US" dirty="0"/>
          </a:p>
        </p:txBody>
      </p:sp>
      <p:sp>
        <p:nvSpPr>
          <p:cNvPr id="6" name="文字版面配置區 5">
            <a:extLst>
              <a:ext uri="{FF2B5EF4-FFF2-40B4-BE49-F238E27FC236}">
                <a16:creationId xmlns:a16="http://schemas.microsoft.com/office/drawing/2014/main" id="{765D7046-BB4D-4961-B29A-95D34F58BC00}"/>
              </a:ext>
            </a:extLst>
          </p:cNvPr>
          <p:cNvSpPr>
            <a:spLocks noGrp="1"/>
          </p:cNvSpPr>
          <p:nvPr>
            <p:ph type="body" idx="1"/>
          </p:nvPr>
        </p:nvSpPr>
        <p:spPr/>
        <p:txBody>
          <a:bodyPr/>
          <a:lstStyle/>
          <a:p>
            <a:r>
              <a:rPr lang="en-US" altLang="zh-TW" dirty="0"/>
              <a:t>Contributions </a:t>
            </a:r>
            <a:endParaRPr lang="zh-TW" altLang="en-US" dirty="0"/>
          </a:p>
        </p:txBody>
      </p:sp>
      <p:sp>
        <p:nvSpPr>
          <p:cNvPr id="4" name="投影片編號版面配置區 3">
            <a:extLst>
              <a:ext uri="{FF2B5EF4-FFF2-40B4-BE49-F238E27FC236}">
                <a16:creationId xmlns:a16="http://schemas.microsoft.com/office/drawing/2014/main" id="{8175C67C-C951-4D84-89BF-59A5791770D3}"/>
              </a:ext>
            </a:extLst>
          </p:cNvPr>
          <p:cNvSpPr>
            <a:spLocks noGrp="1"/>
          </p:cNvSpPr>
          <p:nvPr>
            <p:ph type="sldNum" sz="quarter" idx="12"/>
          </p:nvPr>
        </p:nvSpPr>
        <p:spPr/>
        <p:txBody>
          <a:bodyPr/>
          <a:lstStyle/>
          <a:p>
            <a:fld id="{D149E3A1-F5A3-43F6-A114-638605801008}" type="slidenum">
              <a:rPr lang="zh-TW" altLang="en-US" smtClean="0"/>
              <a:pPr/>
              <a:t>47</a:t>
            </a:fld>
            <a:endParaRPr lang="zh-TW" altLang="en-US" dirty="0"/>
          </a:p>
        </p:txBody>
      </p:sp>
    </p:spTree>
    <p:extLst>
      <p:ext uri="{BB962C8B-B14F-4D97-AF65-F5344CB8AC3E}">
        <p14:creationId xmlns:p14="http://schemas.microsoft.com/office/powerpoint/2010/main" val="1608836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156701-681A-4321-A369-0CBCA47E5C6A}"/>
              </a:ext>
            </a:extLst>
          </p:cNvPr>
          <p:cNvSpPr>
            <a:spLocks noGrp="1"/>
          </p:cNvSpPr>
          <p:nvPr>
            <p:ph type="title"/>
          </p:nvPr>
        </p:nvSpPr>
        <p:spPr/>
        <p:txBody>
          <a:bodyPr/>
          <a:lstStyle/>
          <a:p>
            <a:r>
              <a:rPr lang="en-US" altLang="zh-TW" b="1" dirty="0"/>
              <a:t>Conclusion </a:t>
            </a:r>
            <a:endParaRPr lang="zh-TW" altLang="en-US" b="1" dirty="0"/>
          </a:p>
        </p:txBody>
      </p:sp>
      <p:sp>
        <p:nvSpPr>
          <p:cNvPr id="3" name="內容版面配置區 2">
            <a:extLst>
              <a:ext uri="{FF2B5EF4-FFF2-40B4-BE49-F238E27FC236}">
                <a16:creationId xmlns:a16="http://schemas.microsoft.com/office/drawing/2014/main" id="{E317989B-2BCE-42B5-B5D3-FFAF4B236307}"/>
              </a:ext>
            </a:extLst>
          </p:cNvPr>
          <p:cNvSpPr>
            <a:spLocks noGrp="1"/>
          </p:cNvSpPr>
          <p:nvPr>
            <p:ph idx="1"/>
          </p:nvPr>
        </p:nvSpPr>
        <p:spPr/>
        <p:txBody>
          <a:bodyPr/>
          <a:lstStyle/>
          <a:p>
            <a:r>
              <a:rPr lang="en-US" altLang="zh-TW" dirty="0"/>
              <a:t>Investigates preferences of the finger-walking performances for mimicking most of the movements in real life</a:t>
            </a:r>
          </a:p>
          <a:p>
            <a:endParaRPr lang="en-US" altLang="zh-TW" dirty="0"/>
          </a:p>
          <a:p>
            <a:r>
              <a:rPr lang="en-US" altLang="zh-TW" dirty="0"/>
              <a:t>Introduced a motion retargeting method for different articulated structures, with a focus on the finger and human body movements</a:t>
            </a:r>
          </a:p>
          <a:p>
            <a:endParaRPr lang="en-US" altLang="zh-TW" dirty="0"/>
          </a:p>
          <a:p>
            <a:r>
              <a:rPr lang="en-US" altLang="zh-TW" dirty="0"/>
              <a:t>Proposed a finger-walking performance-based puppetry method for manipulating a 3D human avatar</a:t>
            </a:r>
          </a:p>
          <a:p>
            <a:endParaRPr lang="en-US" altLang="zh-TW" dirty="0"/>
          </a:p>
        </p:txBody>
      </p:sp>
      <p:sp>
        <p:nvSpPr>
          <p:cNvPr id="4" name="投影片編號版面配置區 3">
            <a:extLst>
              <a:ext uri="{FF2B5EF4-FFF2-40B4-BE49-F238E27FC236}">
                <a16:creationId xmlns:a16="http://schemas.microsoft.com/office/drawing/2014/main" id="{FBA35CDC-B1CB-4F8E-9100-8BC960184421}"/>
              </a:ext>
            </a:extLst>
          </p:cNvPr>
          <p:cNvSpPr>
            <a:spLocks noGrp="1"/>
          </p:cNvSpPr>
          <p:nvPr>
            <p:ph type="sldNum" sz="quarter" idx="12"/>
          </p:nvPr>
        </p:nvSpPr>
        <p:spPr/>
        <p:txBody>
          <a:bodyPr/>
          <a:lstStyle/>
          <a:p>
            <a:fld id="{D149E3A1-F5A3-43F6-A114-638605801008}" type="slidenum">
              <a:rPr lang="zh-TW" altLang="en-US" smtClean="0"/>
              <a:t>48</a:t>
            </a:fld>
            <a:endParaRPr lang="zh-TW" altLang="en-US"/>
          </a:p>
        </p:txBody>
      </p:sp>
      <p:sp>
        <p:nvSpPr>
          <p:cNvPr id="5" name="文字方塊 4">
            <a:extLst>
              <a:ext uri="{FF2B5EF4-FFF2-40B4-BE49-F238E27FC236}">
                <a16:creationId xmlns:a16="http://schemas.microsoft.com/office/drawing/2014/main" id="{75519EC5-5396-46B5-92A8-636815F92D0E}"/>
              </a:ext>
            </a:extLst>
          </p:cNvPr>
          <p:cNvSpPr txBox="1"/>
          <p:nvPr/>
        </p:nvSpPr>
        <p:spPr>
          <a:xfrm>
            <a:off x="880732" y="1215211"/>
            <a:ext cx="3508744" cy="523220"/>
          </a:xfrm>
          <a:prstGeom prst="rect">
            <a:avLst/>
          </a:prstGeom>
          <a:noFill/>
        </p:spPr>
        <p:txBody>
          <a:bodyPr wrap="square" rtlCol="0">
            <a:spAutoFit/>
          </a:bodyPr>
          <a:lstStyle/>
          <a:p>
            <a:r>
              <a:rPr lang="en-US" altLang="zh-TW" sz="2800" b="1" dirty="0">
                <a:solidFill>
                  <a:schemeClr val="bg2">
                    <a:lumMod val="75000"/>
                  </a:schemeClr>
                </a:solidFill>
              </a:rPr>
              <a:t>Contributions</a:t>
            </a:r>
            <a:endParaRPr lang="zh-TW" altLang="en-US" sz="2800" b="1" dirty="0">
              <a:solidFill>
                <a:schemeClr val="bg2">
                  <a:lumMod val="75000"/>
                </a:schemeClr>
              </a:solidFill>
            </a:endParaRPr>
          </a:p>
        </p:txBody>
      </p:sp>
    </p:spTree>
    <p:extLst>
      <p:ext uri="{BB962C8B-B14F-4D97-AF65-F5344CB8AC3E}">
        <p14:creationId xmlns:p14="http://schemas.microsoft.com/office/powerpoint/2010/main" val="3084188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6170B91E-7593-41C1-AC16-CD54495AC0B9}"/>
              </a:ext>
            </a:extLst>
          </p:cNvPr>
          <p:cNvSpPr>
            <a:spLocks noGrp="1"/>
          </p:cNvSpPr>
          <p:nvPr>
            <p:ph type="title"/>
          </p:nvPr>
        </p:nvSpPr>
        <p:spPr>
          <a:xfrm>
            <a:off x="831850" y="1709738"/>
            <a:ext cx="10515600" cy="3573462"/>
          </a:xfrm>
        </p:spPr>
        <p:txBody>
          <a:bodyPr anchor="ctr"/>
          <a:lstStyle/>
          <a:p>
            <a:pPr algn="ctr"/>
            <a:r>
              <a:rPr lang="en-US" altLang="zh-TW" dirty="0"/>
              <a:t>Thank you for listening</a:t>
            </a:r>
            <a:br>
              <a:rPr lang="en-US" altLang="zh-TW" dirty="0"/>
            </a:br>
            <a:br>
              <a:rPr lang="en-US" altLang="zh-TW" dirty="0"/>
            </a:br>
            <a:r>
              <a:rPr lang="en-US" altLang="zh-TW" dirty="0"/>
              <a:t>Q&amp;A </a:t>
            </a:r>
            <a:endParaRPr lang="zh-TW" altLang="en-US" dirty="0"/>
          </a:p>
        </p:txBody>
      </p:sp>
      <p:sp>
        <p:nvSpPr>
          <p:cNvPr id="10" name="投影片編號版面配置區 9">
            <a:extLst>
              <a:ext uri="{FF2B5EF4-FFF2-40B4-BE49-F238E27FC236}">
                <a16:creationId xmlns:a16="http://schemas.microsoft.com/office/drawing/2014/main" id="{B116D31B-2154-462B-AF7E-7594FDDB5B2A}"/>
              </a:ext>
            </a:extLst>
          </p:cNvPr>
          <p:cNvSpPr>
            <a:spLocks noGrp="1"/>
          </p:cNvSpPr>
          <p:nvPr>
            <p:ph type="sldNum" sz="quarter" idx="12"/>
          </p:nvPr>
        </p:nvSpPr>
        <p:spPr/>
        <p:txBody>
          <a:bodyPr/>
          <a:lstStyle/>
          <a:p>
            <a:fld id="{D149E3A1-F5A3-43F6-A114-638605801008}" type="slidenum">
              <a:rPr lang="zh-TW" altLang="en-US" smtClean="0"/>
              <a:t>49</a:t>
            </a:fld>
            <a:endParaRPr lang="zh-TW" altLang="en-US"/>
          </a:p>
        </p:txBody>
      </p:sp>
    </p:spTree>
    <p:extLst>
      <p:ext uri="{BB962C8B-B14F-4D97-AF65-F5344CB8AC3E}">
        <p14:creationId xmlns:p14="http://schemas.microsoft.com/office/powerpoint/2010/main" val="194086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normAutofit lnSpcReduction="10000"/>
          </a:bodyPr>
          <a:lstStyle/>
          <a:p>
            <a:r>
              <a:rPr lang="en-US" altLang="zh-TW" dirty="0"/>
              <a:t>An interface that people use for interacting with virtual world </a:t>
            </a:r>
          </a:p>
          <a:p>
            <a:pPr lvl="1"/>
            <a:r>
              <a:rPr lang="en-US" altLang="zh-TW" dirty="0"/>
              <a:t>Keyboard and mouse, joysticks </a:t>
            </a:r>
            <a:br>
              <a:rPr lang="en-US" altLang="zh-TW" dirty="0"/>
            </a:br>
            <a:r>
              <a:rPr lang="en-US" altLang="zh-TW" dirty="0">
                <a:sym typeface="Wingdings" panose="05000000000000000000" pitchFamily="2" charset="2"/>
              </a:rPr>
              <a:t> conventional interface (2D positioning devices) </a:t>
            </a:r>
          </a:p>
          <a:p>
            <a:pPr lvl="1"/>
            <a:r>
              <a:rPr lang="en-US" altLang="zh-TW" dirty="0">
                <a:sym typeface="Wingdings" panose="05000000000000000000" pitchFamily="2" charset="2"/>
              </a:rPr>
              <a:t>Character movement involved many degrees of freedom to control </a:t>
            </a:r>
          </a:p>
          <a:p>
            <a:pPr lvl="1"/>
            <a:r>
              <a:rPr lang="en-US" altLang="zh-TW" u="sng" dirty="0">
                <a:sym typeface="Wingdings" panose="05000000000000000000" pitchFamily="2" charset="2"/>
              </a:rPr>
              <a:t>Abstract</a:t>
            </a:r>
            <a:r>
              <a:rPr lang="en-US" altLang="zh-TW" dirty="0">
                <a:sym typeface="Wingdings" panose="05000000000000000000" pitchFamily="2" charset="2"/>
              </a:rPr>
              <a:t> High DoF movement to Low DoF input </a:t>
            </a:r>
          </a:p>
          <a:p>
            <a:r>
              <a:rPr lang="en-US" altLang="zh-TW" dirty="0"/>
              <a:t>Increasing the interface’s input DoF </a:t>
            </a:r>
          </a:p>
          <a:p>
            <a:pPr lvl="1"/>
            <a:r>
              <a:rPr lang="en-US" altLang="zh-TW" dirty="0"/>
              <a:t>User gets more degrees of control over the virtual avatar </a:t>
            </a:r>
          </a:p>
          <a:p>
            <a:pPr lvl="1"/>
            <a:r>
              <a:rPr lang="en-US" altLang="zh-TW" dirty="0"/>
              <a:t>This increases the sense of </a:t>
            </a:r>
            <a:r>
              <a:rPr lang="en-US" altLang="zh-TW" b="1" u="sng" dirty="0"/>
              <a:t>embodiment</a:t>
            </a:r>
            <a:r>
              <a:rPr lang="en-US" altLang="zh-TW" dirty="0"/>
              <a:t> (</a:t>
            </a:r>
            <a:r>
              <a:rPr lang="en-US" altLang="zh-TW" dirty="0">
                <a:sym typeface="Wingdings" panose="05000000000000000000" pitchFamily="2" charset="2"/>
              </a:rPr>
              <a:t></a:t>
            </a:r>
            <a:r>
              <a:rPr lang="zh-TW" altLang="en-US" dirty="0"/>
              <a:t>還沒有證據</a:t>
            </a:r>
            <a:r>
              <a:rPr lang="en-US" altLang="zh-TW" dirty="0"/>
              <a:t>; </a:t>
            </a:r>
            <a:r>
              <a:rPr lang="zh-TW" altLang="en-US" dirty="0"/>
              <a:t>只是</a:t>
            </a:r>
            <a:r>
              <a:rPr lang="zh-TW" altLang="en-US" u="sng" dirty="0"/>
              <a:t>有可能</a:t>
            </a:r>
            <a:r>
              <a:rPr lang="zh-TW" altLang="en-US" dirty="0"/>
              <a:t>而已</a:t>
            </a:r>
            <a:r>
              <a:rPr lang="en-US" altLang="zh-TW" dirty="0"/>
              <a:t>) </a:t>
            </a:r>
          </a:p>
          <a:p>
            <a:pPr lvl="2"/>
            <a:r>
              <a:rPr lang="en-US" altLang="zh-TW" dirty="0"/>
              <a:t>Increase the enjoyment, intuitiveness, … (</a:t>
            </a:r>
            <a:r>
              <a:rPr lang="zh-TW" altLang="en-US" dirty="0"/>
              <a:t>還有哪一些好處</a:t>
            </a:r>
            <a:r>
              <a:rPr lang="en-US" altLang="zh-TW" dirty="0"/>
              <a:t>?) </a:t>
            </a:r>
          </a:p>
          <a:p>
            <a:pPr lvl="1"/>
            <a:r>
              <a:rPr lang="en-US" altLang="zh-TW" dirty="0"/>
              <a:t>Two ways to improve embodiment, passive and active.</a:t>
            </a:r>
          </a:p>
          <a:p>
            <a:pPr lvl="2"/>
            <a:r>
              <a:rPr lang="en-US" altLang="zh-TW" dirty="0"/>
              <a:t>Passive: [Miniature </a:t>
            </a:r>
            <a:r>
              <a:rPr lang="en-US" altLang="zh-TW" b="1" u="sng" dirty="0"/>
              <a:t>haptics</a:t>
            </a:r>
            <a:r>
              <a:rPr lang="en-US" altLang="zh-TW" dirty="0"/>
              <a:t>]; rubber hand illusion experiment </a:t>
            </a:r>
          </a:p>
          <a:p>
            <a:pPr lvl="2"/>
            <a:r>
              <a:rPr lang="en-US" altLang="zh-TW" dirty="0"/>
              <a:t>Active: novel (performance-based) </a:t>
            </a:r>
            <a:r>
              <a:rPr lang="en-US" altLang="zh-TW" b="1" u="sng" dirty="0"/>
              <a:t>interaction/control interfaces</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5</a:t>
            </a:fld>
            <a:endParaRPr lang="zh-TW" altLang="en-US"/>
          </a:p>
        </p:txBody>
      </p:sp>
      <p:sp>
        <p:nvSpPr>
          <p:cNvPr id="5" name="文字方塊 4">
            <a:extLst>
              <a:ext uri="{FF2B5EF4-FFF2-40B4-BE49-F238E27FC236}">
                <a16:creationId xmlns:a16="http://schemas.microsoft.com/office/drawing/2014/main" id="{A5A5E780-23E7-48A5-B44E-E0BDBFB9DB3B}"/>
              </a:ext>
            </a:extLst>
          </p:cNvPr>
          <p:cNvSpPr txBox="1"/>
          <p:nvPr/>
        </p:nvSpPr>
        <p:spPr>
          <a:xfrm>
            <a:off x="4097733" y="230188"/>
            <a:ext cx="8094267" cy="1200329"/>
          </a:xfrm>
          <a:prstGeom prst="rect">
            <a:avLst/>
          </a:prstGeom>
          <a:noFill/>
          <a:ln>
            <a:solidFill>
              <a:schemeClr val="accent1"/>
            </a:solidFill>
          </a:ln>
        </p:spPr>
        <p:txBody>
          <a:bodyPr wrap="none" rtlCol="0">
            <a:spAutoFit/>
          </a:bodyPr>
          <a:lstStyle/>
          <a:p>
            <a:r>
              <a:rPr lang="zh-TW" altLang="en-US" dirty="0"/>
              <a:t>這邊或許可以補一個圖示</a:t>
            </a:r>
            <a:r>
              <a:rPr lang="en-US" altLang="zh-TW" dirty="0"/>
              <a:t>, </a:t>
            </a:r>
            <a:r>
              <a:rPr lang="zh-TW" altLang="en-US" dirty="0"/>
              <a:t>表示從</a:t>
            </a:r>
            <a:r>
              <a:rPr lang="en-US" altLang="zh-TW" dirty="0"/>
              <a:t>low dimension (keyboard and mouse, joystick)</a:t>
            </a:r>
            <a:r>
              <a:rPr lang="zh-TW" altLang="en-US" dirty="0"/>
              <a:t>到</a:t>
            </a:r>
            <a:br>
              <a:rPr lang="en-US" altLang="zh-TW" dirty="0"/>
            </a:br>
            <a:r>
              <a:rPr lang="en-US" altLang="zh-TW" dirty="0"/>
              <a:t>high DoF</a:t>
            </a:r>
            <a:r>
              <a:rPr lang="zh-TW" altLang="en-US" dirty="0"/>
              <a:t>的演進 </a:t>
            </a:r>
            <a:r>
              <a:rPr lang="en-US" altLang="zh-TW" dirty="0"/>
              <a:t>(high DoF</a:t>
            </a:r>
            <a:r>
              <a:rPr lang="zh-TW" altLang="en-US" dirty="0"/>
              <a:t>可以放</a:t>
            </a:r>
            <a:r>
              <a:rPr lang="en-US" altLang="zh-TW" dirty="0"/>
              <a:t>Wii, Kinect) </a:t>
            </a:r>
            <a:br>
              <a:rPr lang="en-US" altLang="zh-TW" dirty="0"/>
            </a:br>
            <a:r>
              <a:rPr lang="zh-TW" altLang="en-US" dirty="0"/>
              <a:t>補充圖示</a:t>
            </a:r>
            <a:r>
              <a:rPr lang="en-US" altLang="zh-TW" dirty="0"/>
              <a:t>, </a:t>
            </a:r>
            <a:r>
              <a:rPr lang="zh-TW" altLang="en-US" dirty="0"/>
              <a:t>表示</a:t>
            </a:r>
            <a:r>
              <a:rPr lang="en-US" altLang="zh-TW" dirty="0"/>
              <a:t>passive</a:t>
            </a:r>
            <a:r>
              <a:rPr lang="zh-TW" altLang="en-US" dirty="0"/>
              <a:t>與</a:t>
            </a:r>
            <a:r>
              <a:rPr lang="en-US" altLang="zh-TW" dirty="0"/>
              <a:t>active</a:t>
            </a:r>
            <a:r>
              <a:rPr lang="zh-TW" altLang="en-US" dirty="0"/>
              <a:t>兩種不同的方式可以增進</a:t>
            </a:r>
            <a:r>
              <a:rPr lang="en-US" altLang="zh-TW" dirty="0"/>
              <a:t>embodiment </a:t>
            </a:r>
            <a:br>
              <a:rPr lang="en-US" altLang="zh-TW" dirty="0"/>
            </a:br>
            <a:r>
              <a:rPr lang="en-US" altLang="zh-TW" dirty="0"/>
              <a:t>(</a:t>
            </a:r>
            <a:r>
              <a:rPr lang="zh-TW" altLang="en-US" dirty="0"/>
              <a:t>這邊就可以參考到</a:t>
            </a:r>
            <a:r>
              <a:rPr lang="en-US" altLang="zh-TW" dirty="0"/>
              <a:t>miniature haptics)</a:t>
            </a:r>
            <a:endParaRPr lang="zh-TW" altLang="en-US" dirty="0"/>
          </a:p>
        </p:txBody>
      </p:sp>
    </p:spTree>
    <p:extLst>
      <p:ext uri="{BB962C8B-B14F-4D97-AF65-F5344CB8AC3E}">
        <p14:creationId xmlns:p14="http://schemas.microsoft.com/office/powerpoint/2010/main" val="2948985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867DE-0502-4D40-9CA3-E96723F4DE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0F245E0-658F-4B9F-ACED-8EAA2FDAF459}"/>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CB3F351-50CC-410C-ADC2-119C90028263}"/>
              </a:ext>
            </a:extLst>
          </p:cNvPr>
          <p:cNvSpPr>
            <a:spLocks noGrp="1"/>
          </p:cNvSpPr>
          <p:nvPr>
            <p:ph type="sldNum" sz="quarter" idx="12"/>
          </p:nvPr>
        </p:nvSpPr>
        <p:spPr/>
        <p:txBody>
          <a:bodyPr/>
          <a:lstStyle/>
          <a:p>
            <a:fld id="{D149E3A1-F5A3-43F6-A114-638605801008}" type="slidenum">
              <a:rPr lang="zh-TW" altLang="en-US" smtClean="0"/>
              <a:pPr/>
              <a:t>50</a:t>
            </a:fld>
            <a:endParaRPr lang="zh-TW" altLang="en-US" dirty="0"/>
          </a:p>
        </p:txBody>
      </p:sp>
      <p:grpSp>
        <p:nvGrpSpPr>
          <p:cNvPr id="8" name="群組 7">
            <a:extLst>
              <a:ext uri="{FF2B5EF4-FFF2-40B4-BE49-F238E27FC236}">
                <a16:creationId xmlns:a16="http://schemas.microsoft.com/office/drawing/2014/main" id="{7469C674-D1E8-4C01-BFCE-8D7C0EF341B9}"/>
              </a:ext>
            </a:extLst>
          </p:cNvPr>
          <p:cNvGrpSpPr/>
          <p:nvPr/>
        </p:nvGrpSpPr>
        <p:grpSpPr>
          <a:xfrm>
            <a:off x="1384173" y="-1"/>
            <a:ext cx="5362015" cy="6858002"/>
            <a:chOff x="1384173" y="-1"/>
            <a:chExt cx="5362015" cy="6858002"/>
          </a:xfrm>
        </p:grpSpPr>
        <p:pic>
          <p:nvPicPr>
            <p:cNvPr id="5" name="圖片 4">
              <a:extLst>
                <a:ext uri="{FF2B5EF4-FFF2-40B4-BE49-F238E27FC236}">
                  <a16:creationId xmlns:a16="http://schemas.microsoft.com/office/drawing/2014/main" id="{8F10E487-BF9F-4EA3-80BE-DA07190C2F10}"/>
                </a:ext>
              </a:extLst>
            </p:cNvPr>
            <p:cNvPicPr>
              <a:picLocks noChangeAspect="1"/>
            </p:cNvPicPr>
            <p:nvPr/>
          </p:nvPicPr>
          <p:blipFill>
            <a:blip r:embed="rId2"/>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86590EB3-DDA5-4559-8865-3016BFD441F3}"/>
                </a:ext>
              </a:extLst>
            </p:cNvPr>
            <p:cNvSpPr/>
            <p:nvPr/>
          </p:nvSpPr>
          <p:spPr>
            <a:xfrm>
              <a:off x="1405272" y="0"/>
              <a:ext cx="5340916" cy="6858001"/>
            </a:xfrm>
            <a:prstGeom prst="rect">
              <a:avLst/>
            </a:prstGeom>
            <a:blipFill dpi="0" rotWithShape="1">
              <a:blip r:embed="rId3">
                <a:alphaModFix amt="75000"/>
                <a:extLst>
                  <a:ext uri="{BEBA8EAE-BF5A-486C-A8C5-ECC9F3942E4B}">
                    <a14:imgProps xmlns:a14="http://schemas.microsoft.com/office/drawing/2010/main">
                      <a14:imgLayer r:embed="rId4">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27483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lstStyle/>
          <a:p>
            <a:r>
              <a:rPr lang="en-US" altLang="zh-TW" dirty="0"/>
              <a:t>Controlling human avatar </a:t>
            </a:r>
          </a:p>
          <a:p>
            <a:pPr lvl="1"/>
            <a:r>
              <a:rPr lang="en-US" altLang="zh-TW" dirty="0"/>
              <a:t>Using human body and one-to-one mapping is naïve and intuitive </a:t>
            </a:r>
          </a:p>
          <a:p>
            <a:pPr lvl="2"/>
            <a:r>
              <a:rPr lang="en-US" altLang="zh-TW" dirty="0">
                <a:sym typeface="Wingdings" panose="05000000000000000000" pitchFamily="2" charset="2"/>
              </a:rPr>
              <a:t>Implies a high DoF input </a:t>
            </a:r>
            <a:endParaRPr lang="en-US" altLang="zh-TW" dirty="0"/>
          </a:p>
          <a:p>
            <a:pPr lvl="1"/>
            <a:r>
              <a:rPr lang="en-US" altLang="zh-TW" dirty="0"/>
              <a:t>Motion capture is a solution, but requires high-end equipment and massive spaces. </a:t>
            </a:r>
            <a:br>
              <a:rPr lang="en-US" altLang="zh-TW" dirty="0"/>
            </a:br>
            <a:r>
              <a:rPr lang="en-US" altLang="zh-TW" dirty="0"/>
              <a:t>Kinect is another solution, but requires a large space, huge physical effort </a:t>
            </a:r>
          </a:p>
          <a:p>
            <a:pPr lvl="1"/>
            <a:r>
              <a:rPr lang="en-US" altLang="zh-TW" dirty="0"/>
              <a:t>How about using partial body motion? </a:t>
            </a:r>
            <a:br>
              <a:rPr lang="en-US" altLang="zh-TW" dirty="0"/>
            </a:br>
            <a:r>
              <a:rPr lang="en-US" altLang="zh-TW" dirty="0"/>
              <a:t>A lower input dimension, reduce fatigue and space requirement </a:t>
            </a:r>
          </a:p>
          <a:p>
            <a:pPr lvl="1"/>
            <a:r>
              <a:rPr lang="en-US" altLang="zh-TW" b="1" dirty="0"/>
              <a:t>CoolMoves</a:t>
            </a:r>
            <a:r>
              <a:rPr lang="en-US" altLang="zh-TW" dirty="0"/>
              <a:t> </a:t>
            </a:r>
            <a:r>
              <a:rPr lang="en-US" altLang="zh-TW" dirty="0">
                <a:sym typeface="Wingdings" panose="05000000000000000000" pitchFamily="2" charset="2"/>
              </a:rPr>
              <a:t> very important related work </a:t>
            </a:r>
            <a:br>
              <a:rPr lang="en-US" altLang="zh-TW" dirty="0">
                <a:sym typeface="Wingdings" panose="05000000000000000000" pitchFamily="2" charset="2"/>
              </a:rPr>
            </a:br>
            <a:r>
              <a:rPr lang="en-US" altLang="zh-TW" dirty="0">
                <a:sym typeface="Wingdings" panose="05000000000000000000" pitchFamily="2" charset="2"/>
              </a:rPr>
              <a:t>Only controls parts of body and use algorithm to generate the rest of them </a:t>
            </a:r>
          </a:p>
          <a:p>
            <a:pPr lvl="1"/>
            <a:r>
              <a:rPr lang="en-US" altLang="zh-TW" dirty="0"/>
              <a:t>How about other interfaces?</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6</a:t>
            </a:fld>
            <a:endParaRPr lang="zh-TW" altLang="en-US"/>
          </a:p>
        </p:txBody>
      </p:sp>
    </p:spTree>
    <p:extLst>
      <p:ext uri="{BB962C8B-B14F-4D97-AF65-F5344CB8AC3E}">
        <p14:creationId xmlns:p14="http://schemas.microsoft.com/office/powerpoint/2010/main" val="421647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098BF2-D4B4-4D26-A302-3F86BC0B8E66}"/>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7EC9F3FC-A9F4-4EDA-A382-ABE723B50129}"/>
              </a:ext>
            </a:extLst>
          </p:cNvPr>
          <p:cNvSpPr>
            <a:spLocks noGrp="1"/>
          </p:cNvSpPr>
          <p:nvPr>
            <p:ph idx="1"/>
          </p:nvPr>
        </p:nvSpPr>
        <p:spPr/>
        <p:txBody>
          <a:bodyPr/>
          <a:lstStyle/>
          <a:p>
            <a:r>
              <a:rPr lang="en-US" altLang="zh-TW" dirty="0"/>
              <a:t>Finger-walking is intuitive and easy to use for novice users *</a:t>
            </a:r>
          </a:p>
          <a:p>
            <a:pPr lvl="1"/>
            <a:r>
              <a:rPr lang="en-US" altLang="zh-TW" dirty="0"/>
              <a:t>How can it be used for avatar manipulation or puppetry?</a:t>
            </a:r>
          </a:p>
          <a:p>
            <a:pPr lvl="1"/>
            <a:r>
              <a:rPr lang="en-US" altLang="zh-TW" dirty="0"/>
              <a:t>How to retarget the finger motion to human avatar’s body </a:t>
            </a:r>
          </a:p>
          <a:p>
            <a:pPr lvl="2"/>
            <a:r>
              <a:rPr lang="en-US" altLang="zh-TW" dirty="0"/>
              <a:t>Retargeting between different articulated structure is not a trivial work </a:t>
            </a:r>
          </a:p>
          <a:p>
            <a:pPr lvl="2"/>
            <a:r>
              <a:rPr lang="en-US" altLang="zh-TW" dirty="0"/>
              <a:t>What’s the user’s preferences of motion retargeting </a:t>
            </a:r>
          </a:p>
          <a:p>
            <a:pPr lvl="1"/>
            <a:r>
              <a:rPr lang="en-US" altLang="zh-TW" dirty="0"/>
              <a:t>User preferences of finger-walking performance for human avatar motion </a:t>
            </a:r>
          </a:p>
        </p:txBody>
      </p:sp>
      <p:sp>
        <p:nvSpPr>
          <p:cNvPr id="4" name="投影片編號版面配置區 3">
            <a:extLst>
              <a:ext uri="{FF2B5EF4-FFF2-40B4-BE49-F238E27FC236}">
                <a16:creationId xmlns:a16="http://schemas.microsoft.com/office/drawing/2014/main" id="{8A2B7761-6E8C-4C13-9E05-B18706EA500B}"/>
              </a:ext>
            </a:extLst>
          </p:cNvPr>
          <p:cNvSpPr>
            <a:spLocks noGrp="1"/>
          </p:cNvSpPr>
          <p:nvPr>
            <p:ph type="sldNum" sz="quarter" idx="12"/>
          </p:nvPr>
        </p:nvSpPr>
        <p:spPr/>
        <p:txBody>
          <a:bodyPr/>
          <a:lstStyle/>
          <a:p>
            <a:fld id="{D149E3A1-F5A3-43F6-A114-638605801008}" type="slidenum">
              <a:rPr lang="zh-TW" altLang="en-US" smtClean="0"/>
              <a:pPr/>
              <a:t>7</a:t>
            </a:fld>
            <a:endParaRPr lang="zh-TW" altLang="en-US" dirty="0"/>
          </a:p>
        </p:txBody>
      </p:sp>
      <p:sp>
        <p:nvSpPr>
          <p:cNvPr id="5" name="文字方塊 4">
            <a:extLst>
              <a:ext uri="{FF2B5EF4-FFF2-40B4-BE49-F238E27FC236}">
                <a16:creationId xmlns:a16="http://schemas.microsoft.com/office/drawing/2014/main" id="{6272C8AF-E6A4-4E9A-8E82-EB02C7CF1B61}"/>
              </a:ext>
            </a:extLst>
          </p:cNvPr>
          <p:cNvSpPr txBox="1"/>
          <p:nvPr/>
        </p:nvSpPr>
        <p:spPr>
          <a:xfrm>
            <a:off x="574158" y="6176963"/>
            <a:ext cx="10271051" cy="338554"/>
          </a:xfrm>
          <a:prstGeom prst="rect">
            <a:avLst/>
          </a:prstGeom>
          <a:noFill/>
        </p:spPr>
        <p:txBody>
          <a:bodyPr wrap="square" rtlCol="0">
            <a:spAutoFit/>
          </a:bodyPr>
          <a:lstStyle/>
          <a:p>
            <a:r>
              <a:rPr lang="en-US" altLang="zh-TW" sz="1600" dirty="0">
                <a:solidFill>
                  <a:schemeClr val="bg2">
                    <a:lumMod val="75000"/>
                  </a:schemeClr>
                </a:solidFill>
              </a:rPr>
              <a:t>* </a:t>
            </a:r>
            <a:r>
              <a:rPr lang="en-US" altLang="zh-TW" sz="1600" dirty="0" err="1">
                <a:solidFill>
                  <a:schemeClr val="bg2">
                    <a:lumMod val="75000"/>
                  </a:schemeClr>
                </a:solidFill>
              </a:rPr>
              <a:t>FingerWalking</a:t>
            </a:r>
            <a:r>
              <a:rPr lang="en-US" altLang="zh-TW" sz="1600" dirty="0">
                <a:solidFill>
                  <a:schemeClr val="bg2">
                    <a:lumMod val="75000"/>
                  </a:schemeClr>
                </a:solidFill>
              </a:rPr>
              <a:t>: ……. ACM SCA …..</a:t>
            </a:r>
            <a:endParaRPr lang="zh-TW" altLang="en-US" sz="1600" dirty="0">
              <a:solidFill>
                <a:schemeClr val="bg2">
                  <a:lumMod val="75000"/>
                </a:schemeClr>
              </a:solidFill>
            </a:endParaRPr>
          </a:p>
        </p:txBody>
      </p:sp>
    </p:spTree>
    <p:extLst>
      <p:ext uri="{BB962C8B-B14F-4D97-AF65-F5344CB8AC3E}">
        <p14:creationId xmlns:p14="http://schemas.microsoft.com/office/powerpoint/2010/main" val="190015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p:txBody>
          <a:bodyPr/>
          <a:lstStyle/>
          <a:p>
            <a:r>
              <a:rPr lang="en-US" altLang="zh-TW" dirty="0"/>
              <a:t>Interfaces for digital puppetry, gaming and interaction in virtual world </a:t>
            </a:r>
          </a:p>
          <a:p>
            <a:pPr lvl="1"/>
            <a:r>
              <a:rPr lang="en-US" altLang="zh-TW" dirty="0"/>
              <a:t>Controlling virtual avatar is a common task, especially human avatar </a:t>
            </a:r>
          </a:p>
          <a:p>
            <a:pPr lvl="1"/>
            <a:r>
              <a:rPr lang="en-US" altLang="zh-TW" dirty="0"/>
              <a:t>Novel interfaces utilize user’s performances, </a:t>
            </a:r>
            <a:br>
              <a:rPr lang="en-US" altLang="zh-TW" dirty="0"/>
            </a:br>
            <a:r>
              <a:rPr lang="en-US" altLang="zh-TW" dirty="0"/>
              <a:t>which provides intuitiveness, enjoyment, expressiveness, responsiveness  interaction </a:t>
            </a:r>
          </a:p>
          <a:p>
            <a:pPr lvl="2"/>
            <a:r>
              <a:rPr lang="en-US" altLang="zh-TW" dirty="0"/>
              <a:t>Wii, Kinect, Switch,…</a:t>
            </a:r>
            <a:r>
              <a:rPr lang="zh-TW" altLang="en-US" dirty="0"/>
              <a:t> </a:t>
            </a:r>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8</a:t>
            </a:fld>
            <a:endParaRPr lang="zh-TW" altLang="en-US" dirty="0"/>
          </a:p>
        </p:txBody>
      </p:sp>
      <p:sp>
        <p:nvSpPr>
          <p:cNvPr id="5" name="箭號: 向右 4">
            <a:extLst>
              <a:ext uri="{FF2B5EF4-FFF2-40B4-BE49-F238E27FC236}">
                <a16:creationId xmlns:a16="http://schemas.microsoft.com/office/drawing/2014/main" id="{29DB6344-A01E-483D-8B6E-8D29E9B8FD6D}"/>
              </a:ext>
            </a:extLst>
          </p:cNvPr>
          <p:cNvSpPr/>
          <p:nvPr/>
        </p:nvSpPr>
        <p:spPr>
          <a:xfrm>
            <a:off x="1970567" y="5790312"/>
            <a:ext cx="8102009" cy="4678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921F62FF-95B0-4E22-811A-A8E5B6A7F2C1}"/>
              </a:ext>
            </a:extLst>
          </p:cNvPr>
          <p:cNvSpPr txBox="1"/>
          <p:nvPr/>
        </p:nvSpPr>
        <p:spPr>
          <a:xfrm>
            <a:off x="62908" y="5851098"/>
            <a:ext cx="1967023" cy="369332"/>
          </a:xfrm>
          <a:prstGeom prst="rect">
            <a:avLst/>
          </a:prstGeom>
          <a:noFill/>
        </p:spPr>
        <p:txBody>
          <a:bodyPr wrap="square" rtlCol="0" anchor="ctr">
            <a:spAutoFit/>
          </a:bodyPr>
          <a:lstStyle/>
          <a:p>
            <a:pPr algn="ctr"/>
            <a:r>
              <a:rPr lang="en-US" altLang="zh-TW" b="1" dirty="0"/>
              <a:t>Low DoF</a:t>
            </a:r>
            <a:endParaRPr lang="zh-TW" altLang="en-US" b="1" dirty="0"/>
          </a:p>
        </p:txBody>
      </p:sp>
      <p:sp>
        <p:nvSpPr>
          <p:cNvPr id="7" name="文字方塊 6">
            <a:extLst>
              <a:ext uri="{FF2B5EF4-FFF2-40B4-BE49-F238E27FC236}">
                <a16:creationId xmlns:a16="http://schemas.microsoft.com/office/drawing/2014/main" id="{1B6C7ACB-5701-40B2-B8FA-EFF54ECDC705}"/>
              </a:ext>
            </a:extLst>
          </p:cNvPr>
          <p:cNvSpPr txBox="1"/>
          <p:nvPr/>
        </p:nvSpPr>
        <p:spPr>
          <a:xfrm>
            <a:off x="9915747" y="5831457"/>
            <a:ext cx="1967023" cy="369332"/>
          </a:xfrm>
          <a:prstGeom prst="rect">
            <a:avLst/>
          </a:prstGeom>
          <a:noFill/>
        </p:spPr>
        <p:txBody>
          <a:bodyPr wrap="square" rtlCol="0" anchor="ctr">
            <a:spAutoFit/>
          </a:bodyPr>
          <a:lstStyle/>
          <a:p>
            <a:pPr algn="ctr"/>
            <a:r>
              <a:rPr lang="en-US" altLang="zh-TW" b="1" dirty="0"/>
              <a:t>High DoF</a:t>
            </a:r>
            <a:endParaRPr lang="zh-TW" altLang="en-US" b="1" dirty="0"/>
          </a:p>
        </p:txBody>
      </p:sp>
      <p:pic>
        <p:nvPicPr>
          <p:cNvPr id="3074" name="Picture 2" descr="Keyboard and mouse - Free computer icons">
            <a:extLst>
              <a:ext uri="{FF2B5EF4-FFF2-40B4-BE49-F238E27FC236}">
                <a16:creationId xmlns:a16="http://schemas.microsoft.com/office/drawing/2014/main" id="{C4C6E5FF-15AB-455C-B2F9-CB7031EB9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500" y="4578707"/>
            <a:ext cx="1967023" cy="19670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i - Free gaming icons">
            <a:extLst>
              <a:ext uri="{FF2B5EF4-FFF2-40B4-BE49-F238E27FC236}">
                <a16:creationId xmlns:a16="http://schemas.microsoft.com/office/drawing/2014/main" id="{D21173F5-777A-4E44-848D-DE8845ABA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5777" y="4511396"/>
            <a:ext cx="1339702" cy="13397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intendo switch - Free electronics icons">
            <a:extLst>
              <a:ext uri="{FF2B5EF4-FFF2-40B4-BE49-F238E27FC236}">
                <a16:creationId xmlns:a16="http://schemas.microsoft.com/office/drawing/2014/main" id="{CDF25C55-7D1D-4477-B29F-C0008E8D6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1534" y="6044105"/>
            <a:ext cx="941503" cy="9415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a:extLst>
              <a:ext uri="{FF2B5EF4-FFF2-40B4-BE49-F238E27FC236}">
                <a16:creationId xmlns:a16="http://schemas.microsoft.com/office/drawing/2014/main" id="{EBA2C322-D040-46F7-8E45-FBB49270CEA0}"/>
              </a:ext>
            </a:extLst>
          </p:cNvPr>
          <p:cNvGrpSpPr/>
          <p:nvPr/>
        </p:nvGrpSpPr>
        <p:grpSpPr>
          <a:xfrm>
            <a:off x="8572353" y="3743667"/>
            <a:ext cx="1343394" cy="2544854"/>
            <a:chOff x="8572353" y="3743667"/>
            <a:chExt cx="1343394" cy="2544854"/>
          </a:xfrm>
        </p:grpSpPr>
        <p:pic>
          <p:nvPicPr>
            <p:cNvPr id="3078" name="Picture 6" descr="Kinect, xbox icon - Download on Iconfinder on Iconfinder">
              <a:extLst>
                <a:ext uri="{FF2B5EF4-FFF2-40B4-BE49-F238E27FC236}">
                  <a16:creationId xmlns:a16="http://schemas.microsoft.com/office/drawing/2014/main" id="{7B1F51C2-A691-4607-8ECC-06691F0EB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353" y="4945127"/>
              <a:ext cx="1343394" cy="13433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ancing - Free people icons">
              <a:extLst>
                <a:ext uri="{FF2B5EF4-FFF2-40B4-BE49-F238E27FC236}">
                  <a16:creationId xmlns:a16="http://schemas.microsoft.com/office/drawing/2014/main" id="{5F3D9548-8783-4327-80EB-E32A20FD9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353" y="3743667"/>
              <a:ext cx="1339702" cy="133970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接點 8">
              <a:extLst>
                <a:ext uri="{FF2B5EF4-FFF2-40B4-BE49-F238E27FC236}">
                  <a16:creationId xmlns:a16="http://schemas.microsoft.com/office/drawing/2014/main" id="{91B9689A-B093-4C0F-950F-EAEB2F2D4FAC}"/>
                </a:ext>
              </a:extLst>
            </p:cNvPr>
            <p:cNvCxnSpPr/>
            <p:nvPr/>
          </p:nvCxnSpPr>
          <p:spPr>
            <a:xfrm flipH="1" flipV="1">
              <a:off x="8776480" y="4825660"/>
              <a:ext cx="465724" cy="6379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BA3398BB-2F6A-40D7-9D3F-6BE4D4AB0006}"/>
                </a:ext>
              </a:extLst>
            </p:cNvPr>
            <p:cNvCxnSpPr>
              <a:cxnSpLocks/>
            </p:cNvCxnSpPr>
            <p:nvPr/>
          </p:nvCxnSpPr>
          <p:spPr>
            <a:xfrm flipV="1">
              <a:off x="9273827" y="4846922"/>
              <a:ext cx="438842" cy="595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0" name="Picture 2" descr="Gamepad - Free technology icons">
            <a:extLst>
              <a:ext uri="{FF2B5EF4-FFF2-40B4-BE49-F238E27FC236}">
                <a16:creationId xmlns:a16="http://schemas.microsoft.com/office/drawing/2014/main" id="{0228B3EB-B559-49F3-B541-B8474DA452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7794" y="6137135"/>
            <a:ext cx="720865" cy="72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12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39BA0B-76C8-40BE-B6C5-DF9325743D77}"/>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AC0B214-A2CF-4890-A796-49D1285897DA}"/>
              </a:ext>
            </a:extLst>
          </p:cNvPr>
          <p:cNvSpPr>
            <a:spLocks noGrp="1"/>
          </p:cNvSpPr>
          <p:nvPr>
            <p:ph idx="1"/>
          </p:nvPr>
        </p:nvSpPr>
        <p:spPr/>
        <p:txBody>
          <a:bodyPr/>
          <a:lstStyle/>
          <a:p>
            <a:r>
              <a:rPr lang="en-US" altLang="zh-TW" dirty="0"/>
              <a:t>How does a virtual human avatar be constructed and moved?</a:t>
            </a:r>
          </a:p>
          <a:p>
            <a:pPr lvl="1"/>
            <a:r>
              <a:rPr lang="en-US" altLang="zh-TW" dirty="0"/>
              <a:t>The </a:t>
            </a:r>
            <a:r>
              <a:rPr lang="en-US" altLang="zh-TW" b="1" u="sng" dirty="0"/>
              <a:t>bone/skeleton structure</a:t>
            </a:r>
            <a:r>
              <a:rPr lang="en-US" altLang="zh-TW" dirty="0"/>
              <a:t> and the skinned meshes </a:t>
            </a:r>
          </a:p>
          <a:p>
            <a:r>
              <a:rPr lang="en-US" altLang="zh-TW" dirty="0"/>
              <a:t>Joints</a:t>
            </a:r>
            <a:r>
              <a:rPr lang="zh-TW" altLang="en-US" dirty="0"/>
              <a:t> </a:t>
            </a:r>
            <a:r>
              <a:rPr lang="en-US" altLang="zh-TW" dirty="0"/>
              <a:t>imply many Degree of freedom (DoF) </a:t>
            </a:r>
          </a:p>
          <a:p>
            <a:pPr lvl="1"/>
            <a:r>
              <a:rPr lang="en-US" altLang="zh-TW" dirty="0"/>
              <a:t>Translation and rotation </a:t>
            </a:r>
            <a:endParaRPr lang="zh-TW" altLang="en-US" dirty="0"/>
          </a:p>
        </p:txBody>
      </p:sp>
      <p:sp>
        <p:nvSpPr>
          <p:cNvPr id="4" name="投影片編號版面配置區 3">
            <a:extLst>
              <a:ext uri="{FF2B5EF4-FFF2-40B4-BE49-F238E27FC236}">
                <a16:creationId xmlns:a16="http://schemas.microsoft.com/office/drawing/2014/main" id="{F70F4580-64D5-4145-88E1-FF81F55A74BC}"/>
              </a:ext>
            </a:extLst>
          </p:cNvPr>
          <p:cNvSpPr>
            <a:spLocks noGrp="1"/>
          </p:cNvSpPr>
          <p:nvPr>
            <p:ph type="sldNum" sz="quarter" idx="12"/>
          </p:nvPr>
        </p:nvSpPr>
        <p:spPr/>
        <p:txBody>
          <a:bodyPr/>
          <a:lstStyle/>
          <a:p>
            <a:fld id="{D149E3A1-F5A3-43F6-A114-638605801008}" type="slidenum">
              <a:rPr lang="zh-TW" altLang="en-US" smtClean="0"/>
              <a:pPr/>
              <a:t>9</a:t>
            </a:fld>
            <a:endParaRPr lang="zh-TW" altLang="en-US" dirty="0"/>
          </a:p>
        </p:txBody>
      </p:sp>
      <p:grpSp>
        <p:nvGrpSpPr>
          <p:cNvPr id="5" name="群組 4">
            <a:extLst>
              <a:ext uri="{FF2B5EF4-FFF2-40B4-BE49-F238E27FC236}">
                <a16:creationId xmlns:a16="http://schemas.microsoft.com/office/drawing/2014/main" id="{3DB85645-A084-4D01-A239-20D66B01B2BB}"/>
              </a:ext>
            </a:extLst>
          </p:cNvPr>
          <p:cNvGrpSpPr/>
          <p:nvPr/>
        </p:nvGrpSpPr>
        <p:grpSpPr>
          <a:xfrm>
            <a:off x="7270096" y="3292475"/>
            <a:ext cx="2681007" cy="3429000"/>
            <a:chOff x="1384173" y="-1"/>
            <a:chExt cx="5362015" cy="6858002"/>
          </a:xfrm>
        </p:grpSpPr>
        <p:pic>
          <p:nvPicPr>
            <p:cNvPr id="6" name="圖片 5">
              <a:extLst>
                <a:ext uri="{FF2B5EF4-FFF2-40B4-BE49-F238E27FC236}">
                  <a16:creationId xmlns:a16="http://schemas.microsoft.com/office/drawing/2014/main" id="{B94E78EA-51CE-4BB9-BD11-C995BB76D5DE}"/>
                </a:ext>
              </a:extLst>
            </p:cNvPr>
            <p:cNvPicPr>
              <a:picLocks noChangeAspect="1"/>
            </p:cNvPicPr>
            <p:nvPr/>
          </p:nvPicPr>
          <p:blipFill>
            <a:blip r:embed="rId3"/>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E0CFF8E3-49D0-4C84-BC23-D767291EC9AF}"/>
                </a:ext>
              </a:extLst>
            </p:cNvPr>
            <p:cNvSpPr/>
            <p:nvPr/>
          </p:nvSpPr>
          <p:spPr>
            <a:xfrm>
              <a:off x="1405272" y="0"/>
              <a:ext cx="5340916" cy="6858001"/>
            </a:xfrm>
            <a:prstGeom prst="rect">
              <a:avLst/>
            </a:prstGeom>
            <a:blipFill dpi="0" rotWithShape="1">
              <a:blip r:embed="rId4">
                <a:alphaModFix amt="75000"/>
                <a:extLst>
                  <a:ext uri="{BEBA8EAE-BF5A-486C-A8C5-ECC9F3942E4B}">
                    <a14:imgProps xmlns:a14="http://schemas.microsoft.com/office/drawing/2010/main">
                      <a14:imgLayer r:embed="rId5">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descr="The VR Rigging Tool - Masterpiece Motion Has Released">
            <a:extLst>
              <a:ext uri="{FF2B5EF4-FFF2-40B4-BE49-F238E27FC236}">
                <a16:creationId xmlns:a16="http://schemas.microsoft.com/office/drawing/2014/main" id="{76EF09B1-A0B0-4A06-9A24-653B24141B3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766693" y="3722206"/>
            <a:ext cx="4111255" cy="256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4044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12627</TotalTime>
  <Words>6736</Words>
  <Application>Microsoft Office PowerPoint</Application>
  <PresentationFormat>寬螢幕</PresentationFormat>
  <Paragraphs>745</Paragraphs>
  <Slides>50</Slides>
  <Notes>41</Notes>
  <HiddenSlides>10</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50</vt:i4>
      </vt:variant>
    </vt:vector>
  </HeadingPairs>
  <TitlesOfParts>
    <vt:vector size="59" baseType="lpstr">
      <vt:lpstr>微軟正黑體</vt:lpstr>
      <vt:lpstr>新細明體</vt:lpstr>
      <vt:lpstr>Arial</vt:lpstr>
      <vt:lpstr>Calibri</vt:lpstr>
      <vt:lpstr>Calibri Light</vt:lpstr>
      <vt:lpstr>Cambria Math</vt:lpstr>
      <vt:lpstr>Franklin Gothic Medium</vt:lpstr>
      <vt:lpstr>Wingdings</vt:lpstr>
      <vt:lpstr>Office 佈景主題</vt:lpstr>
      <vt:lpstr>FingerPuppet: Finger-Walking Performance-based Puppetry for Human Avatar  基於手指走路表演的虛擬替身操作介面</vt:lpstr>
      <vt:lpstr>Outline</vt:lpstr>
      <vt:lpstr>Introduction</vt:lpstr>
      <vt:lpstr>Introduction </vt:lpstr>
      <vt:lpstr>Introduction </vt:lpstr>
      <vt:lpstr>Introduction </vt:lpstr>
      <vt:lpstr>Introduction </vt:lpstr>
      <vt:lpstr>Introduction </vt:lpstr>
      <vt:lpstr>Introduction </vt:lpstr>
      <vt:lpstr>Introduction </vt:lpstr>
      <vt:lpstr>Related work </vt:lpstr>
      <vt:lpstr>Related work</vt:lpstr>
      <vt:lpstr>Related work</vt:lpstr>
      <vt:lpstr>Related work – Body performance</vt:lpstr>
      <vt:lpstr>Related work</vt:lpstr>
      <vt:lpstr>Related work – Handheld devices</vt:lpstr>
      <vt:lpstr>Related work</vt:lpstr>
      <vt:lpstr>Related work</vt:lpstr>
      <vt:lpstr>Related work – Hand performance</vt:lpstr>
      <vt:lpstr>Introduction and related work – Summary </vt:lpstr>
      <vt:lpstr>Introduction and related work – Summary </vt:lpstr>
      <vt:lpstr>Preliminary study</vt:lpstr>
      <vt:lpstr>Preliminary study</vt:lpstr>
      <vt:lpstr>Preliminary study – Result and Findings</vt:lpstr>
      <vt:lpstr>Preliminary study – Result and Findings</vt:lpstr>
      <vt:lpstr>Preliminary study – Result and Findings</vt:lpstr>
      <vt:lpstr>Preliminary study – Result and Findings</vt:lpstr>
      <vt:lpstr>The proposed method</vt:lpstr>
      <vt:lpstr>Method overview</vt:lpstr>
      <vt:lpstr>Method overview – Abstraction </vt:lpstr>
      <vt:lpstr>Method overview – abstraction </vt:lpstr>
      <vt:lpstr>Method overview – abstraction </vt:lpstr>
      <vt:lpstr>Lower body motion retargeting</vt:lpstr>
      <vt:lpstr>Lower body motion retargeting - Preprocessing</vt:lpstr>
      <vt:lpstr>Lower body motion retargeting - Performance</vt:lpstr>
      <vt:lpstr>Lower body motion retargeting – Performance </vt:lpstr>
      <vt:lpstr>Method overview – Abstraction </vt:lpstr>
      <vt:lpstr>Full-body pose reconstruction – Preprocessing </vt:lpstr>
      <vt:lpstr>Full-body pose reconstruction – Preprocessing </vt:lpstr>
      <vt:lpstr>Full-body pose reconstruction – Performance  </vt:lpstr>
      <vt:lpstr>Result </vt:lpstr>
      <vt:lpstr>Result – Delay </vt:lpstr>
      <vt:lpstr>Result – Processing pipeline  </vt:lpstr>
      <vt:lpstr>Result – Digital storytelling prototype </vt:lpstr>
      <vt:lpstr>Limitations and Future work</vt:lpstr>
      <vt:lpstr>Limitations and Future work</vt:lpstr>
      <vt:lpstr>Conclusion </vt:lpstr>
      <vt:lpstr>Conclusion </vt:lpstr>
      <vt:lpstr>Thank you for listening  Q&amp;A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FingerPuppet: Finger-Walking Performance-based Puppetry for Human Avatar</dc:title>
  <dc:creator>liangCH</dc:creator>
  <cp:lastModifiedBy>liangCH</cp:lastModifiedBy>
  <cp:revision>436</cp:revision>
  <dcterms:created xsi:type="dcterms:W3CDTF">2023-04-20T04:15:29Z</dcterms:created>
  <dcterms:modified xsi:type="dcterms:W3CDTF">2023-05-04T12:00:01Z</dcterms:modified>
</cp:coreProperties>
</file>